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331" r:id="rId3"/>
    <p:sldId id="338" r:id="rId4"/>
    <p:sldId id="277" r:id="rId5"/>
    <p:sldId id="299" r:id="rId6"/>
    <p:sldId id="328" r:id="rId7"/>
    <p:sldId id="278" r:id="rId8"/>
    <p:sldId id="335" r:id="rId9"/>
    <p:sldId id="281" r:id="rId10"/>
    <p:sldId id="332" r:id="rId11"/>
    <p:sldId id="344" r:id="rId12"/>
    <p:sldId id="300" r:id="rId13"/>
    <p:sldId id="306" r:id="rId14"/>
    <p:sldId id="279" r:id="rId15"/>
    <p:sldId id="298" r:id="rId16"/>
    <p:sldId id="297" r:id="rId17"/>
    <p:sldId id="345" r:id="rId18"/>
    <p:sldId id="301" r:id="rId19"/>
    <p:sldId id="302" r:id="rId20"/>
    <p:sldId id="304" r:id="rId21"/>
    <p:sldId id="282" r:id="rId22"/>
    <p:sldId id="346" r:id="rId23"/>
    <p:sldId id="323" r:id="rId24"/>
    <p:sldId id="337" r:id="rId25"/>
    <p:sldId id="309" r:id="rId26"/>
    <p:sldId id="311" r:id="rId27"/>
    <p:sldId id="305" r:id="rId28"/>
    <p:sldId id="339" r:id="rId29"/>
    <p:sldId id="314" r:id="rId30"/>
    <p:sldId id="340" r:id="rId31"/>
    <p:sldId id="316" r:id="rId32"/>
    <p:sldId id="341" r:id="rId33"/>
    <p:sldId id="322" r:id="rId34"/>
    <p:sldId id="325" r:id="rId35"/>
    <p:sldId id="321" r:id="rId36"/>
    <p:sldId id="317" r:id="rId37"/>
    <p:sldId id="342" r:id="rId38"/>
    <p:sldId id="348" r:id="rId39"/>
    <p:sldId id="347" r:id="rId40"/>
    <p:sldId id="326" r:id="rId41"/>
    <p:sldId id="315" r:id="rId42"/>
    <p:sldId id="319" r:id="rId43"/>
    <p:sldId id="307" r:id="rId44"/>
    <p:sldId id="318" r:id="rId45"/>
    <p:sldId id="324" r:id="rId46"/>
    <p:sldId id="313" r:id="rId47"/>
    <p:sldId id="320" r:id="rId48"/>
    <p:sldId id="303" r:id="rId49"/>
    <p:sldId id="308"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60"/>
  </p:normalViewPr>
  <p:slideViewPr>
    <p:cSldViewPr snapToGrid="0">
      <p:cViewPr>
        <p:scale>
          <a:sx n="40" d="100"/>
          <a:sy n="40" d="100"/>
        </p:scale>
        <p:origin x="1203" y="16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1F99DB-88AD-4E36-B283-452E05AB92FA}" type="datetimeFigureOut">
              <a:rPr lang="en-CA" smtClean="0"/>
              <a:t>2022-01-31</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D55299-EBEB-42C9-984F-69C8C850C623}" type="slidenum">
              <a:rPr lang="en-CA" smtClean="0"/>
              <a:t>‹#›</a:t>
            </a:fld>
            <a:endParaRPr lang="en-CA"/>
          </a:p>
        </p:txBody>
      </p:sp>
    </p:spTree>
    <p:extLst>
      <p:ext uri="{BB962C8B-B14F-4D97-AF65-F5344CB8AC3E}">
        <p14:creationId xmlns:p14="http://schemas.microsoft.com/office/powerpoint/2010/main" val="150081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5D55299-EBEB-42C9-984F-69C8C850C623}" type="slidenum">
              <a:rPr lang="en-CA" smtClean="0"/>
              <a:t>1</a:t>
            </a:fld>
            <a:endParaRPr lang="en-CA"/>
          </a:p>
        </p:txBody>
      </p:sp>
    </p:spTree>
    <p:extLst>
      <p:ext uri="{BB962C8B-B14F-4D97-AF65-F5344CB8AC3E}">
        <p14:creationId xmlns:p14="http://schemas.microsoft.com/office/powerpoint/2010/main" val="1505835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D60C5-A921-48FB-AA5C-583D62F83F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56D3D5B5-C883-47AE-A885-B293040D46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D8CED326-9FD7-42AF-A053-2824C1D88FDC}"/>
              </a:ext>
            </a:extLst>
          </p:cNvPr>
          <p:cNvSpPr>
            <a:spLocks noGrp="1"/>
          </p:cNvSpPr>
          <p:nvPr>
            <p:ph type="dt" sz="half" idx="10"/>
          </p:nvPr>
        </p:nvSpPr>
        <p:spPr/>
        <p:txBody>
          <a:bodyPr/>
          <a:lstStyle/>
          <a:p>
            <a:fld id="{D98C86D1-287A-4CE6-B2E2-9387858D2CD3}" type="datetimeFigureOut">
              <a:rPr lang="en-CA" smtClean="0"/>
              <a:t>2022-01-31</a:t>
            </a:fld>
            <a:endParaRPr lang="en-CA"/>
          </a:p>
        </p:txBody>
      </p:sp>
      <p:sp>
        <p:nvSpPr>
          <p:cNvPr id="5" name="Footer Placeholder 4">
            <a:extLst>
              <a:ext uri="{FF2B5EF4-FFF2-40B4-BE49-F238E27FC236}">
                <a16:creationId xmlns:a16="http://schemas.microsoft.com/office/drawing/2014/main" id="{6B04DB5E-AF28-46A8-8AE2-874ACD3C4B6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691C197-0C08-496F-973A-A7B3122B4B23}"/>
              </a:ext>
            </a:extLst>
          </p:cNvPr>
          <p:cNvSpPr>
            <a:spLocks noGrp="1"/>
          </p:cNvSpPr>
          <p:nvPr>
            <p:ph type="sldNum" sz="quarter" idx="12"/>
          </p:nvPr>
        </p:nvSpPr>
        <p:spPr/>
        <p:txBody>
          <a:bodyPr/>
          <a:lstStyle/>
          <a:p>
            <a:fld id="{80A06BF3-8C96-4096-8D1D-281068AEBAC4}" type="slidenum">
              <a:rPr lang="en-CA" smtClean="0"/>
              <a:t>‹#›</a:t>
            </a:fld>
            <a:endParaRPr lang="en-CA"/>
          </a:p>
        </p:txBody>
      </p:sp>
    </p:spTree>
    <p:extLst>
      <p:ext uri="{BB962C8B-B14F-4D97-AF65-F5344CB8AC3E}">
        <p14:creationId xmlns:p14="http://schemas.microsoft.com/office/powerpoint/2010/main" val="38935503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25EE8-74D9-43AD-BA36-9954AAE777C7}"/>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32A70B8E-31A3-4A70-B1D1-E1734A77A2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0FC7E32-123E-4E76-82A8-B45B31C4CD6F}"/>
              </a:ext>
            </a:extLst>
          </p:cNvPr>
          <p:cNvSpPr>
            <a:spLocks noGrp="1"/>
          </p:cNvSpPr>
          <p:nvPr>
            <p:ph type="dt" sz="half" idx="10"/>
          </p:nvPr>
        </p:nvSpPr>
        <p:spPr/>
        <p:txBody>
          <a:bodyPr/>
          <a:lstStyle/>
          <a:p>
            <a:fld id="{D98C86D1-287A-4CE6-B2E2-9387858D2CD3}" type="datetimeFigureOut">
              <a:rPr lang="en-CA" smtClean="0"/>
              <a:t>2022-01-31</a:t>
            </a:fld>
            <a:endParaRPr lang="en-CA"/>
          </a:p>
        </p:txBody>
      </p:sp>
      <p:sp>
        <p:nvSpPr>
          <p:cNvPr id="5" name="Footer Placeholder 4">
            <a:extLst>
              <a:ext uri="{FF2B5EF4-FFF2-40B4-BE49-F238E27FC236}">
                <a16:creationId xmlns:a16="http://schemas.microsoft.com/office/drawing/2014/main" id="{8C1F7093-B856-41E7-AF84-FC6CD2D3945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140A4D8-D7F5-45E9-A590-9A740B115EAA}"/>
              </a:ext>
            </a:extLst>
          </p:cNvPr>
          <p:cNvSpPr>
            <a:spLocks noGrp="1"/>
          </p:cNvSpPr>
          <p:nvPr>
            <p:ph type="sldNum" sz="quarter" idx="12"/>
          </p:nvPr>
        </p:nvSpPr>
        <p:spPr/>
        <p:txBody>
          <a:bodyPr/>
          <a:lstStyle/>
          <a:p>
            <a:fld id="{80A06BF3-8C96-4096-8D1D-281068AEBAC4}" type="slidenum">
              <a:rPr lang="en-CA" smtClean="0"/>
              <a:t>‹#›</a:t>
            </a:fld>
            <a:endParaRPr lang="en-CA"/>
          </a:p>
        </p:txBody>
      </p:sp>
    </p:spTree>
    <p:extLst>
      <p:ext uri="{BB962C8B-B14F-4D97-AF65-F5344CB8AC3E}">
        <p14:creationId xmlns:p14="http://schemas.microsoft.com/office/powerpoint/2010/main" val="4915644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5ADF56-BBC3-44F1-9B19-8554529D42C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0DB8F445-9B2C-460B-A98C-3476FC91716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1286E1B-1589-4F91-AB6B-73406B315161}"/>
              </a:ext>
            </a:extLst>
          </p:cNvPr>
          <p:cNvSpPr>
            <a:spLocks noGrp="1"/>
          </p:cNvSpPr>
          <p:nvPr>
            <p:ph type="dt" sz="half" idx="10"/>
          </p:nvPr>
        </p:nvSpPr>
        <p:spPr/>
        <p:txBody>
          <a:bodyPr/>
          <a:lstStyle/>
          <a:p>
            <a:fld id="{D98C86D1-287A-4CE6-B2E2-9387858D2CD3}" type="datetimeFigureOut">
              <a:rPr lang="en-CA" smtClean="0"/>
              <a:t>2022-01-31</a:t>
            </a:fld>
            <a:endParaRPr lang="en-CA"/>
          </a:p>
        </p:txBody>
      </p:sp>
      <p:sp>
        <p:nvSpPr>
          <p:cNvPr id="5" name="Footer Placeholder 4">
            <a:extLst>
              <a:ext uri="{FF2B5EF4-FFF2-40B4-BE49-F238E27FC236}">
                <a16:creationId xmlns:a16="http://schemas.microsoft.com/office/drawing/2014/main" id="{036DCC78-E242-4D55-B009-2044E1C0562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BAAB8E5-E668-465D-8606-4B5E9B33A5C2}"/>
              </a:ext>
            </a:extLst>
          </p:cNvPr>
          <p:cNvSpPr>
            <a:spLocks noGrp="1"/>
          </p:cNvSpPr>
          <p:nvPr>
            <p:ph type="sldNum" sz="quarter" idx="12"/>
          </p:nvPr>
        </p:nvSpPr>
        <p:spPr/>
        <p:txBody>
          <a:bodyPr/>
          <a:lstStyle/>
          <a:p>
            <a:fld id="{80A06BF3-8C96-4096-8D1D-281068AEBAC4}" type="slidenum">
              <a:rPr lang="en-CA" smtClean="0"/>
              <a:t>‹#›</a:t>
            </a:fld>
            <a:endParaRPr lang="en-CA"/>
          </a:p>
        </p:txBody>
      </p:sp>
    </p:spTree>
    <p:extLst>
      <p:ext uri="{BB962C8B-B14F-4D97-AF65-F5344CB8AC3E}">
        <p14:creationId xmlns:p14="http://schemas.microsoft.com/office/powerpoint/2010/main" val="1254160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9555C-A8BA-4AF1-B288-E888C321A1E3}"/>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93E692C7-920C-45CA-B36E-B594841B17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77C0875-53C5-49B9-B75A-9E8081B47EC8}"/>
              </a:ext>
            </a:extLst>
          </p:cNvPr>
          <p:cNvSpPr>
            <a:spLocks noGrp="1"/>
          </p:cNvSpPr>
          <p:nvPr>
            <p:ph type="dt" sz="half" idx="10"/>
          </p:nvPr>
        </p:nvSpPr>
        <p:spPr/>
        <p:txBody>
          <a:bodyPr/>
          <a:lstStyle/>
          <a:p>
            <a:fld id="{D98C86D1-287A-4CE6-B2E2-9387858D2CD3}" type="datetimeFigureOut">
              <a:rPr lang="en-CA" smtClean="0"/>
              <a:t>2022-01-31</a:t>
            </a:fld>
            <a:endParaRPr lang="en-CA"/>
          </a:p>
        </p:txBody>
      </p:sp>
      <p:sp>
        <p:nvSpPr>
          <p:cNvPr id="5" name="Footer Placeholder 4">
            <a:extLst>
              <a:ext uri="{FF2B5EF4-FFF2-40B4-BE49-F238E27FC236}">
                <a16:creationId xmlns:a16="http://schemas.microsoft.com/office/drawing/2014/main" id="{80EBCB79-1250-4586-B341-5386C751B38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00827A7-BE6C-4E0D-9820-9E588859D14D}"/>
              </a:ext>
            </a:extLst>
          </p:cNvPr>
          <p:cNvSpPr>
            <a:spLocks noGrp="1"/>
          </p:cNvSpPr>
          <p:nvPr>
            <p:ph type="sldNum" sz="quarter" idx="12"/>
          </p:nvPr>
        </p:nvSpPr>
        <p:spPr/>
        <p:txBody>
          <a:bodyPr/>
          <a:lstStyle/>
          <a:p>
            <a:fld id="{80A06BF3-8C96-4096-8D1D-281068AEBAC4}" type="slidenum">
              <a:rPr lang="en-CA" smtClean="0"/>
              <a:t>‹#›</a:t>
            </a:fld>
            <a:endParaRPr lang="en-CA"/>
          </a:p>
        </p:txBody>
      </p:sp>
    </p:spTree>
    <p:extLst>
      <p:ext uri="{BB962C8B-B14F-4D97-AF65-F5344CB8AC3E}">
        <p14:creationId xmlns:p14="http://schemas.microsoft.com/office/powerpoint/2010/main" val="1507954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51E98-F27B-4AB7-8CEA-D4035C034B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400D555D-D07C-40F4-8798-854259498E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C19274-CF41-4CAC-A52A-331CE33C2ED2}"/>
              </a:ext>
            </a:extLst>
          </p:cNvPr>
          <p:cNvSpPr>
            <a:spLocks noGrp="1"/>
          </p:cNvSpPr>
          <p:nvPr>
            <p:ph type="dt" sz="half" idx="10"/>
          </p:nvPr>
        </p:nvSpPr>
        <p:spPr/>
        <p:txBody>
          <a:bodyPr/>
          <a:lstStyle/>
          <a:p>
            <a:fld id="{D98C86D1-287A-4CE6-B2E2-9387858D2CD3}" type="datetimeFigureOut">
              <a:rPr lang="en-CA" smtClean="0"/>
              <a:t>2022-01-31</a:t>
            </a:fld>
            <a:endParaRPr lang="en-CA"/>
          </a:p>
        </p:txBody>
      </p:sp>
      <p:sp>
        <p:nvSpPr>
          <p:cNvPr id="5" name="Footer Placeholder 4">
            <a:extLst>
              <a:ext uri="{FF2B5EF4-FFF2-40B4-BE49-F238E27FC236}">
                <a16:creationId xmlns:a16="http://schemas.microsoft.com/office/drawing/2014/main" id="{A59754D2-0D7E-4556-8578-2802E3C0705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E292599-CCFC-49ED-A6DE-D3DEEF0CE01C}"/>
              </a:ext>
            </a:extLst>
          </p:cNvPr>
          <p:cNvSpPr>
            <a:spLocks noGrp="1"/>
          </p:cNvSpPr>
          <p:nvPr>
            <p:ph type="sldNum" sz="quarter" idx="12"/>
          </p:nvPr>
        </p:nvSpPr>
        <p:spPr/>
        <p:txBody>
          <a:bodyPr/>
          <a:lstStyle/>
          <a:p>
            <a:fld id="{80A06BF3-8C96-4096-8D1D-281068AEBAC4}" type="slidenum">
              <a:rPr lang="en-CA" smtClean="0"/>
              <a:t>‹#›</a:t>
            </a:fld>
            <a:endParaRPr lang="en-CA"/>
          </a:p>
        </p:txBody>
      </p:sp>
    </p:spTree>
    <p:extLst>
      <p:ext uri="{BB962C8B-B14F-4D97-AF65-F5344CB8AC3E}">
        <p14:creationId xmlns:p14="http://schemas.microsoft.com/office/powerpoint/2010/main" val="4292209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F3DA3-380E-4DB1-81D9-2F1B0C8E2712}"/>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799E64A-5587-47AB-AF01-64F622D4F7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2312F85F-24FC-4634-98E5-EBF31C3F60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D4E47D24-0513-48F5-9DCA-559CAF69365F}"/>
              </a:ext>
            </a:extLst>
          </p:cNvPr>
          <p:cNvSpPr>
            <a:spLocks noGrp="1"/>
          </p:cNvSpPr>
          <p:nvPr>
            <p:ph type="dt" sz="half" idx="10"/>
          </p:nvPr>
        </p:nvSpPr>
        <p:spPr/>
        <p:txBody>
          <a:bodyPr/>
          <a:lstStyle/>
          <a:p>
            <a:fld id="{D98C86D1-287A-4CE6-B2E2-9387858D2CD3}" type="datetimeFigureOut">
              <a:rPr lang="en-CA" smtClean="0"/>
              <a:t>2022-01-31</a:t>
            </a:fld>
            <a:endParaRPr lang="en-CA"/>
          </a:p>
        </p:txBody>
      </p:sp>
      <p:sp>
        <p:nvSpPr>
          <p:cNvPr id="6" name="Footer Placeholder 5">
            <a:extLst>
              <a:ext uri="{FF2B5EF4-FFF2-40B4-BE49-F238E27FC236}">
                <a16:creationId xmlns:a16="http://schemas.microsoft.com/office/drawing/2014/main" id="{33875B51-C72F-4AD6-9F06-AE8AA295194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B28087EC-B069-4467-9C71-D0D4D7CF9B22}"/>
              </a:ext>
            </a:extLst>
          </p:cNvPr>
          <p:cNvSpPr>
            <a:spLocks noGrp="1"/>
          </p:cNvSpPr>
          <p:nvPr>
            <p:ph type="sldNum" sz="quarter" idx="12"/>
          </p:nvPr>
        </p:nvSpPr>
        <p:spPr/>
        <p:txBody>
          <a:bodyPr/>
          <a:lstStyle/>
          <a:p>
            <a:fld id="{80A06BF3-8C96-4096-8D1D-281068AEBAC4}" type="slidenum">
              <a:rPr lang="en-CA" smtClean="0"/>
              <a:t>‹#›</a:t>
            </a:fld>
            <a:endParaRPr lang="en-CA"/>
          </a:p>
        </p:txBody>
      </p:sp>
    </p:spTree>
    <p:extLst>
      <p:ext uri="{BB962C8B-B14F-4D97-AF65-F5344CB8AC3E}">
        <p14:creationId xmlns:p14="http://schemas.microsoft.com/office/powerpoint/2010/main" val="2380242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0B1D6-DE3F-43F6-B2BB-AC454FC0EBB1}"/>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C97C1C61-55A6-4145-9256-16CC6781D5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5EEF9A-5662-4C68-8E8B-854AF7129D3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F1181EC6-C009-476A-829C-1C5ABF31EA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29C483-2682-42DE-9BD0-A17684F712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23A7BFE9-558E-42C8-A55E-115F9B430E66}"/>
              </a:ext>
            </a:extLst>
          </p:cNvPr>
          <p:cNvSpPr>
            <a:spLocks noGrp="1"/>
          </p:cNvSpPr>
          <p:nvPr>
            <p:ph type="dt" sz="half" idx="10"/>
          </p:nvPr>
        </p:nvSpPr>
        <p:spPr/>
        <p:txBody>
          <a:bodyPr/>
          <a:lstStyle/>
          <a:p>
            <a:fld id="{D98C86D1-287A-4CE6-B2E2-9387858D2CD3}" type="datetimeFigureOut">
              <a:rPr lang="en-CA" smtClean="0"/>
              <a:t>2022-01-31</a:t>
            </a:fld>
            <a:endParaRPr lang="en-CA"/>
          </a:p>
        </p:txBody>
      </p:sp>
      <p:sp>
        <p:nvSpPr>
          <p:cNvPr id="8" name="Footer Placeholder 7">
            <a:extLst>
              <a:ext uri="{FF2B5EF4-FFF2-40B4-BE49-F238E27FC236}">
                <a16:creationId xmlns:a16="http://schemas.microsoft.com/office/drawing/2014/main" id="{ACCA17D3-ED17-4B8F-AE80-8DB381514E66}"/>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2B5346B2-A7EA-4036-B52E-57C465662FEA}"/>
              </a:ext>
            </a:extLst>
          </p:cNvPr>
          <p:cNvSpPr>
            <a:spLocks noGrp="1"/>
          </p:cNvSpPr>
          <p:nvPr>
            <p:ph type="sldNum" sz="quarter" idx="12"/>
          </p:nvPr>
        </p:nvSpPr>
        <p:spPr/>
        <p:txBody>
          <a:bodyPr/>
          <a:lstStyle/>
          <a:p>
            <a:fld id="{80A06BF3-8C96-4096-8D1D-281068AEBAC4}" type="slidenum">
              <a:rPr lang="en-CA" smtClean="0"/>
              <a:t>‹#›</a:t>
            </a:fld>
            <a:endParaRPr lang="en-CA"/>
          </a:p>
        </p:txBody>
      </p:sp>
    </p:spTree>
    <p:extLst>
      <p:ext uri="{BB962C8B-B14F-4D97-AF65-F5344CB8AC3E}">
        <p14:creationId xmlns:p14="http://schemas.microsoft.com/office/powerpoint/2010/main" val="4048023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3609C-5C6D-4714-8D28-CA8E4DBBF9FF}"/>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562D06A2-0105-458F-933D-ADD6DA025ECF}"/>
              </a:ext>
            </a:extLst>
          </p:cNvPr>
          <p:cNvSpPr>
            <a:spLocks noGrp="1"/>
          </p:cNvSpPr>
          <p:nvPr>
            <p:ph type="dt" sz="half" idx="10"/>
          </p:nvPr>
        </p:nvSpPr>
        <p:spPr/>
        <p:txBody>
          <a:bodyPr/>
          <a:lstStyle/>
          <a:p>
            <a:fld id="{D98C86D1-287A-4CE6-B2E2-9387858D2CD3}" type="datetimeFigureOut">
              <a:rPr lang="en-CA" smtClean="0"/>
              <a:t>2022-01-31</a:t>
            </a:fld>
            <a:endParaRPr lang="en-CA"/>
          </a:p>
        </p:txBody>
      </p:sp>
      <p:sp>
        <p:nvSpPr>
          <p:cNvPr id="4" name="Footer Placeholder 3">
            <a:extLst>
              <a:ext uri="{FF2B5EF4-FFF2-40B4-BE49-F238E27FC236}">
                <a16:creationId xmlns:a16="http://schemas.microsoft.com/office/drawing/2014/main" id="{8703736D-BAD4-448F-A133-FF14A36773D1}"/>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28DAA8F0-666B-430B-9707-54FB7ED8E8F1}"/>
              </a:ext>
            </a:extLst>
          </p:cNvPr>
          <p:cNvSpPr>
            <a:spLocks noGrp="1"/>
          </p:cNvSpPr>
          <p:nvPr>
            <p:ph type="sldNum" sz="quarter" idx="12"/>
          </p:nvPr>
        </p:nvSpPr>
        <p:spPr/>
        <p:txBody>
          <a:bodyPr/>
          <a:lstStyle/>
          <a:p>
            <a:fld id="{80A06BF3-8C96-4096-8D1D-281068AEBAC4}" type="slidenum">
              <a:rPr lang="en-CA" smtClean="0"/>
              <a:t>‹#›</a:t>
            </a:fld>
            <a:endParaRPr lang="en-CA"/>
          </a:p>
        </p:txBody>
      </p:sp>
    </p:spTree>
    <p:extLst>
      <p:ext uri="{BB962C8B-B14F-4D97-AF65-F5344CB8AC3E}">
        <p14:creationId xmlns:p14="http://schemas.microsoft.com/office/powerpoint/2010/main" val="3603678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CF80EF-1A21-4081-8E67-7C33A3B10EF4}"/>
              </a:ext>
            </a:extLst>
          </p:cNvPr>
          <p:cNvSpPr>
            <a:spLocks noGrp="1"/>
          </p:cNvSpPr>
          <p:nvPr>
            <p:ph type="dt" sz="half" idx="10"/>
          </p:nvPr>
        </p:nvSpPr>
        <p:spPr/>
        <p:txBody>
          <a:bodyPr/>
          <a:lstStyle/>
          <a:p>
            <a:fld id="{D98C86D1-287A-4CE6-B2E2-9387858D2CD3}" type="datetimeFigureOut">
              <a:rPr lang="en-CA" smtClean="0"/>
              <a:t>2022-01-31</a:t>
            </a:fld>
            <a:endParaRPr lang="en-CA"/>
          </a:p>
        </p:txBody>
      </p:sp>
      <p:sp>
        <p:nvSpPr>
          <p:cNvPr id="3" name="Footer Placeholder 2">
            <a:extLst>
              <a:ext uri="{FF2B5EF4-FFF2-40B4-BE49-F238E27FC236}">
                <a16:creationId xmlns:a16="http://schemas.microsoft.com/office/drawing/2014/main" id="{A81F9748-E9EE-4AAC-846A-5AAD6201B727}"/>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63863E3C-6693-489E-89EE-C96D785D953D}"/>
              </a:ext>
            </a:extLst>
          </p:cNvPr>
          <p:cNvSpPr>
            <a:spLocks noGrp="1"/>
          </p:cNvSpPr>
          <p:nvPr>
            <p:ph type="sldNum" sz="quarter" idx="12"/>
          </p:nvPr>
        </p:nvSpPr>
        <p:spPr/>
        <p:txBody>
          <a:bodyPr/>
          <a:lstStyle/>
          <a:p>
            <a:fld id="{80A06BF3-8C96-4096-8D1D-281068AEBAC4}" type="slidenum">
              <a:rPr lang="en-CA" smtClean="0"/>
              <a:t>‹#›</a:t>
            </a:fld>
            <a:endParaRPr lang="en-CA"/>
          </a:p>
        </p:txBody>
      </p:sp>
    </p:spTree>
    <p:extLst>
      <p:ext uri="{BB962C8B-B14F-4D97-AF65-F5344CB8AC3E}">
        <p14:creationId xmlns:p14="http://schemas.microsoft.com/office/powerpoint/2010/main" val="4064873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CD410-3C55-4588-8BCB-048A9F4A2E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3A9275B6-C596-428F-9036-6C98A0574E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F1DB04A8-9D79-4203-A16D-F97803998E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9D435F-2D81-4559-8F76-00871058FDFE}"/>
              </a:ext>
            </a:extLst>
          </p:cNvPr>
          <p:cNvSpPr>
            <a:spLocks noGrp="1"/>
          </p:cNvSpPr>
          <p:nvPr>
            <p:ph type="dt" sz="half" idx="10"/>
          </p:nvPr>
        </p:nvSpPr>
        <p:spPr/>
        <p:txBody>
          <a:bodyPr/>
          <a:lstStyle/>
          <a:p>
            <a:fld id="{D98C86D1-287A-4CE6-B2E2-9387858D2CD3}" type="datetimeFigureOut">
              <a:rPr lang="en-CA" smtClean="0"/>
              <a:t>2022-01-31</a:t>
            </a:fld>
            <a:endParaRPr lang="en-CA"/>
          </a:p>
        </p:txBody>
      </p:sp>
      <p:sp>
        <p:nvSpPr>
          <p:cNvPr id="6" name="Footer Placeholder 5">
            <a:extLst>
              <a:ext uri="{FF2B5EF4-FFF2-40B4-BE49-F238E27FC236}">
                <a16:creationId xmlns:a16="http://schemas.microsoft.com/office/drawing/2014/main" id="{AA9A5574-4201-4397-8E4E-54A0EEDAC7D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F3B61D57-509D-4F97-A69F-D722C640502A}"/>
              </a:ext>
            </a:extLst>
          </p:cNvPr>
          <p:cNvSpPr>
            <a:spLocks noGrp="1"/>
          </p:cNvSpPr>
          <p:nvPr>
            <p:ph type="sldNum" sz="quarter" idx="12"/>
          </p:nvPr>
        </p:nvSpPr>
        <p:spPr/>
        <p:txBody>
          <a:bodyPr/>
          <a:lstStyle/>
          <a:p>
            <a:fld id="{80A06BF3-8C96-4096-8D1D-281068AEBAC4}" type="slidenum">
              <a:rPr lang="en-CA" smtClean="0"/>
              <a:t>‹#›</a:t>
            </a:fld>
            <a:endParaRPr lang="en-CA"/>
          </a:p>
        </p:txBody>
      </p:sp>
    </p:spTree>
    <p:extLst>
      <p:ext uri="{BB962C8B-B14F-4D97-AF65-F5344CB8AC3E}">
        <p14:creationId xmlns:p14="http://schemas.microsoft.com/office/powerpoint/2010/main" val="295081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897CC-0C6E-4253-80FB-F5B2E39785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9D3F73CB-D629-4215-9ADD-8F8CC27707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A2222241-70C8-4506-8BBE-720184BD36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2066F7-E673-4894-95C2-5EA654E29FCB}"/>
              </a:ext>
            </a:extLst>
          </p:cNvPr>
          <p:cNvSpPr>
            <a:spLocks noGrp="1"/>
          </p:cNvSpPr>
          <p:nvPr>
            <p:ph type="dt" sz="half" idx="10"/>
          </p:nvPr>
        </p:nvSpPr>
        <p:spPr/>
        <p:txBody>
          <a:bodyPr/>
          <a:lstStyle/>
          <a:p>
            <a:fld id="{D98C86D1-287A-4CE6-B2E2-9387858D2CD3}" type="datetimeFigureOut">
              <a:rPr lang="en-CA" smtClean="0"/>
              <a:t>2022-01-31</a:t>
            </a:fld>
            <a:endParaRPr lang="en-CA"/>
          </a:p>
        </p:txBody>
      </p:sp>
      <p:sp>
        <p:nvSpPr>
          <p:cNvPr id="6" name="Footer Placeholder 5">
            <a:extLst>
              <a:ext uri="{FF2B5EF4-FFF2-40B4-BE49-F238E27FC236}">
                <a16:creationId xmlns:a16="http://schemas.microsoft.com/office/drawing/2014/main" id="{2FDF44BD-C0D3-4052-8CD5-743256C1656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25A33590-C1EC-4C9B-B81D-1913DC6FF463}"/>
              </a:ext>
            </a:extLst>
          </p:cNvPr>
          <p:cNvSpPr>
            <a:spLocks noGrp="1"/>
          </p:cNvSpPr>
          <p:nvPr>
            <p:ph type="sldNum" sz="quarter" idx="12"/>
          </p:nvPr>
        </p:nvSpPr>
        <p:spPr/>
        <p:txBody>
          <a:bodyPr/>
          <a:lstStyle/>
          <a:p>
            <a:fld id="{80A06BF3-8C96-4096-8D1D-281068AEBAC4}" type="slidenum">
              <a:rPr lang="en-CA" smtClean="0"/>
              <a:t>‹#›</a:t>
            </a:fld>
            <a:endParaRPr lang="en-CA"/>
          </a:p>
        </p:txBody>
      </p:sp>
    </p:spTree>
    <p:extLst>
      <p:ext uri="{BB962C8B-B14F-4D97-AF65-F5344CB8AC3E}">
        <p14:creationId xmlns:p14="http://schemas.microsoft.com/office/powerpoint/2010/main" val="3375669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254215-A54B-4BF1-9831-7A98A4EF28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9874F6BC-D5F5-40E9-9A17-CFF409EA34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D93D8F8-0DE2-49A2-97D9-AAE0691FA9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8C86D1-287A-4CE6-B2E2-9387858D2CD3}" type="datetimeFigureOut">
              <a:rPr lang="en-CA" smtClean="0"/>
              <a:t>2022-01-31</a:t>
            </a:fld>
            <a:endParaRPr lang="en-CA"/>
          </a:p>
        </p:txBody>
      </p:sp>
      <p:sp>
        <p:nvSpPr>
          <p:cNvPr id="5" name="Footer Placeholder 4">
            <a:extLst>
              <a:ext uri="{FF2B5EF4-FFF2-40B4-BE49-F238E27FC236}">
                <a16:creationId xmlns:a16="http://schemas.microsoft.com/office/drawing/2014/main" id="{E68BDD88-459F-4C14-8E6D-35A74DDE7E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B0C313E1-E765-4092-87ED-9D67B89CFB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A06BF3-8C96-4096-8D1D-281068AEBAC4}" type="slidenum">
              <a:rPr lang="en-CA" smtClean="0"/>
              <a:t>‹#›</a:t>
            </a:fld>
            <a:endParaRPr lang="en-CA"/>
          </a:p>
        </p:txBody>
      </p:sp>
    </p:spTree>
    <p:extLst>
      <p:ext uri="{BB962C8B-B14F-4D97-AF65-F5344CB8AC3E}">
        <p14:creationId xmlns:p14="http://schemas.microsoft.com/office/powerpoint/2010/main" val="20592069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federicoriva@cunet.carleton.ca"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s://github.com/FedericoRiva"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esajournals.onlinelibrary.wiley.com/doi/pdfdirect/10.2307/1941447"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hyperlink" Target="https://esajournals.onlinelibrary.wiley.com/doi/pdfdirect/10.2307/1941447"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hyperlink" Target="https://esajournals.onlinelibrary.wiley.com/doi/pdfdirect/10.2307/1941447"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nature.com/articles/s41559-018-0524-4" TargetMode="Externa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nature.com/articles/s41559-018-0524-4" TargetMode="Externa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onlinelibrary.wiley.com/doi/10.1111/ele.12757" TargetMode="External"/><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hyperlink" Target="https://besjournals.onlinelibrary.wiley.com/doi/10.1111/1365-2435.12345"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onlinelibrary.wiley.com/doi/abs/10.1111/j.1461-0248.2004.00608.x" TargetMode="Externa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hyperlink" Target="https://nyaspubs.onlinelibrary.wiley.com/doi/10.1111/nyas.14378"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researchgate.net/publication/44689600_Conceptual_Synthesis_in_Community_Ecology" TargetMode="Externa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hyperlink" Target="https://onlinelibrary.wiley.com/doi/pdf/10.1111/ecog.04616"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zoology.ubc.ca/bdg/pdfs_bdg/2020spring/Ricklefs_2008.pdf"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pdodds.w3.uvm.edu/files/papers/others/everything/halley2004a.pdf" TargetMode="External"/><Relationship Id="rId2" Type="http://schemas.openxmlformats.org/officeDocument/2006/relationships/hyperlink" Target="https://www.esa.org/history/Awards/papers/Brown_JH_MA.pdf" TargetMode="External"/><Relationship Id="rId1" Type="http://schemas.openxmlformats.org/officeDocument/2006/relationships/slideLayout" Target="../slideLayouts/slideLayout2.xml"/><Relationship Id="rId6" Type="http://schemas.openxmlformats.org/officeDocument/2006/relationships/hyperlink" Target="https://commons.wikimedia.org/wiki/File:Verhulst-Mandelbrot-Bifurcation.jpg" TargetMode="External"/><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citeseerx.ist.psu.edu/viewdoc/download?doi=10.1.1.499.9375&amp;rep=rep1&amp;type=pdf" TargetMode="External"/><Relationship Id="rId2" Type="http://schemas.openxmlformats.org/officeDocument/2006/relationships/hyperlink" Target="https://link.springer.com/chapter/10.1007/978-3-319-73795-9_7" TargetMode="Externa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hyperlink" Target="https://www.jstor.org/stable/1931793" TargetMode="Externa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hyperlink" Target="https://www.youtube.com/watch?v=YfbKYKPUzd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onlinelibrary.wiley.com/doi/pdfdirect/10.1111/geb.12031"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onlinelibrary.wiley.com/doi/pdfdirect/10.1111/geb.12031" TargetMode="External"/><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onlinelibrary.wiley.com/doi/pdf/10.1111/geb.13078"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esajournals.onlinelibrary.wiley.com/doi/pdf/10.1002/ecs2.3101" TargetMode="External"/><Relationship Id="rId2" Type="http://schemas.openxmlformats.org/officeDocument/2006/relationships/hyperlink" Target="https://www.ace-lab.ca/assets_b/Riva%20et%20al.%20%282018%29%20Biological%20Conservation.pdf" TargetMode="Externa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www.nature.com/articles/23876.pdf"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6.t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www.idiv.de/uploads/tx_znmidivpublications/Viana_2019_SpatialScale.pdf" TargetMode="Externa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nature.com/articles/416427a.pdf" TargetMode="Externa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nature.com/articles/s41467-018-04889-z.pdf"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ace-lab.ca/assets_b/Riva-Nielsen2021_Article_AFunctionalPerspectiveOnTheAna.pdf" TargetMode="Externa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ace-lab.ca/assets_b/Riva-Nielsen2020_Article_SixKeyStepsForFunctionalLandsc.pdf" TargetMode="Externa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ace-lab.ca/assets_b/Riva-Nielsen2020_Article_SixKeyStepsForFunctionalLandsc.pdf"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1FBBE-10C7-4164-9FE5-78E0FE28059D}"/>
              </a:ext>
            </a:extLst>
          </p:cNvPr>
          <p:cNvSpPr>
            <a:spLocks noGrp="1"/>
          </p:cNvSpPr>
          <p:nvPr>
            <p:ph type="ctrTitle"/>
          </p:nvPr>
        </p:nvSpPr>
        <p:spPr>
          <a:xfrm>
            <a:off x="-95693" y="358956"/>
            <a:ext cx="12287693" cy="636105"/>
          </a:xfrm>
        </p:spPr>
        <p:txBody>
          <a:bodyPr>
            <a:noAutofit/>
          </a:bodyPr>
          <a:lstStyle/>
          <a:p>
            <a:r>
              <a:rPr lang="en-US" sz="5000" b="1" dirty="0">
                <a:solidFill>
                  <a:srgbClr val="000000"/>
                </a:solidFill>
                <a:effectLst/>
                <a:latin typeface="Garamond" panose="02020404030301010803" pitchFamily="18" charset="0"/>
                <a:ea typeface="Calibri" panose="020F0502020204030204" pitchFamily="34" charset="0"/>
              </a:rPr>
              <a:t>Biodiversity patterns across </a:t>
            </a:r>
            <a:r>
              <a:rPr lang="en-US" sz="5000" b="1" dirty="0" smtClean="0">
                <a:solidFill>
                  <a:srgbClr val="000000"/>
                </a:solidFill>
                <a:effectLst/>
                <a:latin typeface="Garamond" panose="02020404030301010803" pitchFamily="18" charset="0"/>
                <a:ea typeface="Calibri" panose="020F0502020204030204" pitchFamily="34" charset="0"/>
              </a:rPr>
              <a:t>space and time</a:t>
            </a:r>
            <a:endParaRPr lang="en-CA" sz="5000" b="1" dirty="0">
              <a:latin typeface="Garamond" panose="02020404030301010803" pitchFamily="18" charset="0"/>
            </a:endParaRPr>
          </a:p>
        </p:txBody>
      </p:sp>
      <p:sp>
        <p:nvSpPr>
          <p:cNvPr id="3" name="Subtitle 2">
            <a:extLst>
              <a:ext uri="{FF2B5EF4-FFF2-40B4-BE49-F238E27FC236}">
                <a16:creationId xmlns:a16="http://schemas.microsoft.com/office/drawing/2014/main" id="{DCCE2A46-D4F3-43AD-8E42-A32D6F877C1D}"/>
              </a:ext>
            </a:extLst>
          </p:cNvPr>
          <p:cNvSpPr>
            <a:spLocks noGrp="1"/>
          </p:cNvSpPr>
          <p:nvPr>
            <p:ph type="subTitle" idx="1"/>
          </p:nvPr>
        </p:nvSpPr>
        <p:spPr>
          <a:xfrm>
            <a:off x="0" y="5260345"/>
            <a:ext cx="12192000" cy="1502888"/>
          </a:xfrm>
        </p:spPr>
        <p:txBody>
          <a:bodyPr>
            <a:noAutofit/>
          </a:bodyPr>
          <a:lstStyle/>
          <a:p>
            <a:pPr>
              <a:lnSpc>
                <a:spcPct val="100000"/>
              </a:lnSpc>
            </a:pPr>
            <a:r>
              <a:rPr lang="en-CA" dirty="0">
                <a:latin typeface="Garamond" panose="02020404030301010803" pitchFamily="18" charset="0"/>
              </a:rPr>
              <a:t>Federico Riva, PhD</a:t>
            </a:r>
          </a:p>
          <a:p>
            <a:pPr>
              <a:lnSpc>
                <a:spcPct val="100000"/>
              </a:lnSpc>
            </a:pPr>
            <a:r>
              <a:rPr lang="en-US" sz="1800" dirty="0">
                <a:latin typeface="Garamond" panose="02020404030301010803" pitchFamily="18" charset="0"/>
              </a:rPr>
              <a:t>McGill, BIOL 310-</a:t>
            </a:r>
            <a:r>
              <a:rPr lang="en-US" sz="1800" dirty="0">
                <a:highlight>
                  <a:srgbClr val="FFFF00"/>
                </a:highlight>
                <a:latin typeface="Garamond" panose="02020404030301010803" pitchFamily="18" charset="0"/>
              </a:rPr>
              <a:t>XXX</a:t>
            </a:r>
            <a:r>
              <a:rPr lang="en-CA" sz="1800" dirty="0">
                <a:latin typeface="Garamond" panose="02020404030301010803" pitchFamily="18" charset="0"/>
              </a:rPr>
              <a:t>		February 9</a:t>
            </a:r>
            <a:r>
              <a:rPr lang="en-CA" sz="1800" baseline="30000" dirty="0">
                <a:latin typeface="Garamond" panose="02020404030301010803" pitchFamily="18" charset="0"/>
              </a:rPr>
              <a:t>th</a:t>
            </a:r>
            <a:r>
              <a:rPr lang="en-CA" sz="1800" dirty="0">
                <a:latin typeface="Garamond" panose="02020404030301010803" pitchFamily="18" charset="0"/>
              </a:rPr>
              <a:t>, 2022</a:t>
            </a:r>
          </a:p>
        </p:txBody>
      </p:sp>
      <p:sp>
        <p:nvSpPr>
          <p:cNvPr id="4" name="Subtitle 2">
            <a:extLst>
              <a:ext uri="{FF2B5EF4-FFF2-40B4-BE49-F238E27FC236}">
                <a16:creationId xmlns:a16="http://schemas.microsoft.com/office/drawing/2014/main" id="{978FE726-3ABC-44DF-AC05-5F31968FEBF9}"/>
              </a:ext>
            </a:extLst>
          </p:cNvPr>
          <p:cNvSpPr txBox="1">
            <a:spLocks/>
          </p:cNvSpPr>
          <p:nvPr/>
        </p:nvSpPr>
        <p:spPr>
          <a:xfrm>
            <a:off x="0" y="5918867"/>
            <a:ext cx="12192000" cy="120444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latin typeface="Garamond" panose="02020404030301010803" pitchFamily="18" charset="0"/>
            </a:endParaRPr>
          </a:p>
          <a:p>
            <a:r>
              <a:rPr lang="en-US" sz="1800" b="0" i="0" dirty="0">
                <a:solidFill>
                  <a:srgbClr val="000000"/>
                </a:solidFill>
                <a:effectLst/>
                <a:latin typeface="Garamond" panose="02020404030301010803" pitchFamily="18" charset="0"/>
                <a:hlinkClick r:id="rId3"/>
              </a:rPr>
              <a:t>federicoriva@cunet.carleton.ca</a:t>
            </a:r>
            <a:r>
              <a:rPr lang="en-US" sz="1800" b="0" i="0" dirty="0">
                <a:solidFill>
                  <a:srgbClr val="000000"/>
                </a:solidFill>
                <a:effectLst/>
                <a:latin typeface="Garamond" panose="02020404030301010803" pitchFamily="18" charset="0"/>
              </a:rPr>
              <a:t> 	</a:t>
            </a:r>
            <a:r>
              <a:rPr lang="en-CA" sz="1800" dirty="0">
                <a:latin typeface="Garamond" panose="02020404030301010803" pitchFamily="18" charset="0"/>
                <a:hlinkClick r:id="rId4"/>
              </a:rPr>
              <a:t>https://github.com/FedericoRiva</a:t>
            </a:r>
            <a:r>
              <a:rPr lang="en-CA" sz="1800" dirty="0">
                <a:latin typeface="Garamond" panose="02020404030301010803" pitchFamily="18" charset="0"/>
              </a:rPr>
              <a:t> 			</a:t>
            </a:r>
            <a:r>
              <a:rPr lang="en-CA" sz="1800" dirty="0">
                <a:solidFill>
                  <a:schemeClr val="accent5">
                    <a:lumMod val="75000"/>
                  </a:schemeClr>
                </a:solidFill>
                <a:latin typeface="Garamond" panose="02020404030301010803" pitchFamily="18" charset="0"/>
              </a:rPr>
              <a:t>@riva_ecology </a:t>
            </a:r>
          </a:p>
        </p:txBody>
      </p:sp>
      <p:pic>
        <p:nvPicPr>
          <p:cNvPr id="9" name="Picture 8">
            <a:extLst>
              <a:ext uri="{FF2B5EF4-FFF2-40B4-BE49-F238E27FC236}">
                <a16:creationId xmlns:a16="http://schemas.microsoft.com/office/drawing/2014/main" id="{F6E46DC7-F1DE-449F-90DA-49F0A3B706FD}"/>
              </a:ext>
            </a:extLst>
          </p:cNvPr>
          <p:cNvPicPr>
            <a:picLocks noChangeAspect="1"/>
          </p:cNvPicPr>
          <p:nvPr/>
        </p:nvPicPr>
        <p:blipFill>
          <a:blip r:embed="rId5"/>
          <a:stretch>
            <a:fillRect/>
          </a:stretch>
        </p:blipFill>
        <p:spPr>
          <a:xfrm>
            <a:off x="9385144" y="6263533"/>
            <a:ext cx="608033" cy="608033"/>
          </a:xfrm>
          <a:prstGeom prst="rect">
            <a:avLst/>
          </a:prstGeom>
        </p:spPr>
      </p:pic>
      <p:pic>
        <p:nvPicPr>
          <p:cNvPr id="5" name="Picture 4">
            <a:extLst>
              <a:ext uri="{FF2B5EF4-FFF2-40B4-BE49-F238E27FC236}">
                <a16:creationId xmlns:a16="http://schemas.microsoft.com/office/drawing/2014/main" id="{DF9301E3-D565-4794-A444-875C1F1D389F}"/>
              </a:ext>
            </a:extLst>
          </p:cNvPr>
          <p:cNvPicPr>
            <a:picLocks noChangeAspect="1"/>
          </p:cNvPicPr>
          <p:nvPr/>
        </p:nvPicPr>
        <p:blipFill>
          <a:blip r:embed="rId6"/>
          <a:stretch>
            <a:fillRect/>
          </a:stretch>
        </p:blipFill>
        <p:spPr>
          <a:xfrm>
            <a:off x="2806846" y="1396167"/>
            <a:ext cx="6578298" cy="3698070"/>
          </a:xfrm>
          <a:prstGeom prst="rect">
            <a:avLst/>
          </a:prstGeom>
        </p:spPr>
      </p:pic>
    </p:spTree>
    <p:extLst>
      <p:ext uri="{BB962C8B-B14F-4D97-AF65-F5344CB8AC3E}">
        <p14:creationId xmlns:p14="http://schemas.microsoft.com/office/powerpoint/2010/main" val="36674547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0F4FA0-6BA2-4345-B9A4-645D51E6496F}"/>
              </a:ext>
            </a:extLst>
          </p:cNvPr>
          <p:cNvPicPr>
            <a:picLocks noChangeAspect="1"/>
          </p:cNvPicPr>
          <p:nvPr/>
        </p:nvPicPr>
        <p:blipFill>
          <a:blip r:embed="rId2"/>
          <a:stretch>
            <a:fillRect/>
          </a:stretch>
        </p:blipFill>
        <p:spPr>
          <a:xfrm>
            <a:off x="1343025" y="4535209"/>
            <a:ext cx="1533525" cy="219075"/>
          </a:xfrm>
          <a:prstGeom prst="rect">
            <a:avLst/>
          </a:prstGeom>
        </p:spPr>
      </p:pic>
      <p:pic>
        <p:nvPicPr>
          <p:cNvPr id="5" name="Picture 4">
            <a:extLst>
              <a:ext uri="{FF2B5EF4-FFF2-40B4-BE49-F238E27FC236}">
                <a16:creationId xmlns:a16="http://schemas.microsoft.com/office/drawing/2014/main" id="{BAFC33DF-CBC8-47DD-9C78-A165D5764F54}"/>
              </a:ext>
            </a:extLst>
          </p:cNvPr>
          <p:cNvPicPr>
            <a:picLocks noChangeAspect="1"/>
          </p:cNvPicPr>
          <p:nvPr/>
        </p:nvPicPr>
        <p:blipFill>
          <a:blip r:embed="rId3"/>
          <a:stretch>
            <a:fillRect/>
          </a:stretch>
        </p:blipFill>
        <p:spPr>
          <a:xfrm>
            <a:off x="457200" y="1914525"/>
            <a:ext cx="3486149" cy="2614612"/>
          </a:xfrm>
          <a:prstGeom prst="rect">
            <a:avLst/>
          </a:prstGeom>
        </p:spPr>
      </p:pic>
      <p:sp>
        <p:nvSpPr>
          <p:cNvPr id="7" name="TextBox 6">
            <a:extLst>
              <a:ext uri="{FF2B5EF4-FFF2-40B4-BE49-F238E27FC236}">
                <a16:creationId xmlns:a16="http://schemas.microsoft.com/office/drawing/2014/main" id="{EA8DEA5E-F726-42F2-B374-75053768E561}"/>
              </a:ext>
            </a:extLst>
          </p:cNvPr>
          <p:cNvSpPr txBox="1"/>
          <p:nvPr/>
        </p:nvSpPr>
        <p:spPr>
          <a:xfrm>
            <a:off x="628650" y="939864"/>
            <a:ext cx="10395914" cy="630942"/>
          </a:xfrm>
          <a:prstGeom prst="rect">
            <a:avLst/>
          </a:prstGeom>
          <a:noFill/>
        </p:spPr>
        <p:txBody>
          <a:bodyPr wrap="square">
            <a:spAutoFit/>
          </a:bodyPr>
          <a:lstStyle/>
          <a:p>
            <a:r>
              <a:rPr lang="en-US" sz="3500" b="1" dirty="0" smtClean="0">
                <a:latin typeface="Garamond" panose="02020404030301010803" pitchFamily="18" charset="0"/>
              </a:rPr>
              <a:t>Hard theory    </a:t>
            </a:r>
            <a:r>
              <a:rPr lang="en-US" sz="3500" b="1" dirty="0">
                <a:latin typeface="Garamond" panose="02020404030301010803" pitchFamily="18" charset="0"/>
              </a:rPr>
              <a:t>	   Macroecology 	     Scaling</a:t>
            </a:r>
            <a:endParaRPr lang="en-CA" sz="3500" b="1" dirty="0">
              <a:latin typeface="Garamond" panose="02020404030301010803" pitchFamily="18" charset="0"/>
            </a:endParaRPr>
          </a:p>
        </p:txBody>
      </p:sp>
      <p:sp>
        <p:nvSpPr>
          <p:cNvPr id="8" name="TextBox 7">
            <a:extLst>
              <a:ext uri="{FF2B5EF4-FFF2-40B4-BE49-F238E27FC236}">
                <a16:creationId xmlns:a16="http://schemas.microsoft.com/office/drawing/2014/main" id="{77FDF6A0-9BD1-4B81-8BBA-F5AC2CC5088B}"/>
              </a:ext>
            </a:extLst>
          </p:cNvPr>
          <p:cNvSpPr txBox="1"/>
          <p:nvPr/>
        </p:nvSpPr>
        <p:spPr>
          <a:xfrm>
            <a:off x="1492654" y="5548804"/>
            <a:ext cx="9016410" cy="369332"/>
          </a:xfrm>
          <a:prstGeom prst="rect">
            <a:avLst/>
          </a:prstGeom>
          <a:noFill/>
        </p:spPr>
        <p:txBody>
          <a:bodyPr wrap="square">
            <a:spAutoFit/>
          </a:bodyPr>
          <a:lstStyle/>
          <a:p>
            <a:r>
              <a:rPr lang="en-US" dirty="0">
                <a:latin typeface="Garamond" panose="02020404030301010803" pitchFamily="18" charset="0"/>
              </a:rPr>
              <a:t>May </a:t>
            </a:r>
            <a:r>
              <a:rPr lang="en-US" dirty="0" smtClean="0">
                <a:latin typeface="Garamond" panose="02020404030301010803" pitchFamily="18" charset="0"/>
              </a:rPr>
              <a:t>1976</a:t>
            </a:r>
            <a:r>
              <a:rPr lang="en-US" dirty="0">
                <a:latin typeface="Garamond" panose="02020404030301010803" pitchFamily="18" charset="0"/>
              </a:rPr>
              <a:t>				Rosenzweig 1995 			Levin 1992</a:t>
            </a:r>
            <a:endParaRPr lang="en-CA" dirty="0">
              <a:latin typeface="Garamond" panose="02020404030301010803" pitchFamily="18" charset="0"/>
            </a:endParaRPr>
          </a:p>
        </p:txBody>
      </p:sp>
      <p:pic>
        <p:nvPicPr>
          <p:cNvPr id="9" name="Picture 8">
            <a:extLst>
              <a:ext uri="{FF2B5EF4-FFF2-40B4-BE49-F238E27FC236}">
                <a16:creationId xmlns:a16="http://schemas.microsoft.com/office/drawing/2014/main" id="{ACEF74E7-36C3-4B71-89BF-DEB7334DE8FD}"/>
              </a:ext>
            </a:extLst>
          </p:cNvPr>
          <p:cNvPicPr>
            <a:picLocks noChangeAspect="1"/>
          </p:cNvPicPr>
          <p:nvPr/>
        </p:nvPicPr>
        <p:blipFill>
          <a:blip r:embed="rId4"/>
          <a:stretch>
            <a:fillRect/>
          </a:stretch>
        </p:blipFill>
        <p:spPr>
          <a:xfrm>
            <a:off x="4924425" y="1814349"/>
            <a:ext cx="2152868" cy="3229302"/>
          </a:xfrm>
          <a:prstGeom prst="rect">
            <a:avLst/>
          </a:prstGeom>
        </p:spPr>
      </p:pic>
      <p:pic>
        <p:nvPicPr>
          <p:cNvPr id="10" name="Picture 9">
            <a:extLst>
              <a:ext uri="{FF2B5EF4-FFF2-40B4-BE49-F238E27FC236}">
                <a16:creationId xmlns:a16="http://schemas.microsoft.com/office/drawing/2014/main" id="{CA510708-84D9-41A5-A708-96FF1290BD75}"/>
              </a:ext>
            </a:extLst>
          </p:cNvPr>
          <p:cNvPicPr>
            <a:picLocks noChangeAspect="1"/>
          </p:cNvPicPr>
          <p:nvPr/>
        </p:nvPicPr>
        <p:blipFill>
          <a:blip r:embed="rId5"/>
          <a:stretch>
            <a:fillRect/>
          </a:stretch>
        </p:blipFill>
        <p:spPr>
          <a:xfrm>
            <a:off x="7762800" y="2231512"/>
            <a:ext cx="3261764" cy="1980637"/>
          </a:xfrm>
          <a:prstGeom prst="rect">
            <a:avLst/>
          </a:prstGeom>
        </p:spPr>
      </p:pic>
      <p:sp>
        <p:nvSpPr>
          <p:cNvPr id="2" name="Rectangle 1"/>
          <p:cNvSpPr/>
          <p:nvPr/>
        </p:nvSpPr>
        <p:spPr>
          <a:xfrm>
            <a:off x="7762801" y="709684"/>
            <a:ext cx="3578490" cy="550004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69615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F1785F7-BA67-4928-8010-A000E51AF0C2}"/>
              </a:ext>
            </a:extLst>
          </p:cNvPr>
          <p:cNvSpPr txBox="1"/>
          <p:nvPr/>
        </p:nvSpPr>
        <p:spPr>
          <a:xfrm>
            <a:off x="523165" y="1586048"/>
            <a:ext cx="11077432" cy="3477875"/>
          </a:xfrm>
          <a:prstGeom prst="rect">
            <a:avLst/>
          </a:prstGeom>
          <a:noFill/>
        </p:spPr>
        <p:txBody>
          <a:bodyPr wrap="square">
            <a:spAutoFit/>
          </a:bodyPr>
          <a:lstStyle/>
          <a:p>
            <a:pPr algn="ctr"/>
            <a:r>
              <a:rPr lang="en-US" sz="4400" dirty="0" smtClean="0">
                <a:latin typeface="Garamond" panose="02020404030301010803" pitchFamily="18" charset="0"/>
              </a:rPr>
              <a:t>By reducing the focus to manageable scenarios, s</a:t>
            </a:r>
            <a:r>
              <a:rPr lang="en-US" sz="4400" dirty="0" smtClean="0">
                <a:latin typeface="Garamond" panose="02020404030301010803" pitchFamily="18" charset="0"/>
              </a:rPr>
              <a:t>caling simplifies the complexity of natural systems that otherwise span multiple, interconnected levels of biological organization and change dynamically through time</a:t>
            </a:r>
            <a:endParaRPr lang="en-US" sz="4400" dirty="0">
              <a:latin typeface="Garamond" panose="02020404030301010803" pitchFamily="18" charset="0"/>
            </a:endParaRPr>
          </a:p>
        </p:txBody>
      </p:sp>
    </p:spTree>
    <p:extLst>
      <p:ext uri="{BB962C8B-B14F-4D97-AF65-F5344CB8AC3E}">
        <p14:creationId xmlns:p14="http://schemas.microsoft.com/office/powerpoint/2010/main" val="11269760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119353D-355D-4AF1-A815-D78241358418}"/>
              </a:ext>
            </a:extLst>
          </p:cNvPr>
          <p:cNvSpPr txBox="1"/>
          <p:nvPr/>
        </p:nvSpPr>
        <p:spPr>
          <a:xfrm>
            <a:off x="187841" y="2330271"/>
            <a:ext cx="12004159" cy="1938992"/>
          </a:xfrm>
          <a:prstGeom prst="rect">
            <a:avLst/>
          </a:prstGeom>
          <a:noFill/>
        </p:spPr>
        <p:txBody>
          <a:bodyPr wrap="square">
            <a:spAutoFit/>
          </a:bodyPr>
          <a:lstStyle/>
          <a:p>
            <a:pPr algn="ctr"/>
            <a:r>
              <a:rPr lang="en-US" sz="6000" b="1" dirty="0" smtClean="0">
                <a:latin typeface="Garamond" panose="02020404030301010803" pitchFamily="18" charset="0"/>
              </a:rPr>
              <a:t>Growing awareness of the </a:t>
            </a:r>
            <a:r>
              <a:rPr lang="en-US" sz="6000" b="1" dirty="0">
                <a:latin typeface="Garamond" panose="02020404030301010803" pitchFamily="18" charset="0"/>
              </a:rPr>
              <a:t>importance of scales</a:t>
            </a:r>
            <a:endParaRPr lang="en-CA" sz="6000" dirty="0">
              <a:latin typeface="Garamond" panose="02020404030301010803" pitchFamily="18" charset="0"/>
            </a:endParaRPr>
          </a:p>
        </p:txBody>
      </p:sp>
    </p:spTree>
    <p:extLst>
      <p:ext uri="{BB962C8B-B14F-4D97-AF65-F5344CB8AC3E}">
        <p14:creationId xmlns:p14="http://schemas.microsoft.com/office/powerpoint/2010/main" val="16797689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48D1A59-C64D-483F-AB74-22FF22A974A4}"/>
              </a:ext>
            </a:extLst>
          </p:cNvPr>
          <p:cNvSpPr txBox="1"/>
          <p:nvPr/>
        </p:nvSpPr>
        <p:spPr>
          <a:xfrm>
            <a:off x="6772701" y="6544622"/>
            <a:ext cx="5674058" cy="307777"/>
          </a:xfrm>
          <a:prstGeom prst="rect">
            <a:avLst/>
          </a:prstGeom>
          <a:noFill/>
        </p:spPr>
        <p:txBody>
          <a:bodyPr wrap="square">
            <a:spAutoFit/>
          </a:bodyPr>
          <a:lstStyle/>
          <a:p>
            <a:r>
              <a:rPr lang="en-CA" sz="1400" dirty="0">
                <a:latin typeface="Garamond" panose="02020404030301010803" pitchFamily="18" charset="0"/>
                <a:hlinkClick r:id="rId2"/>
              </a:rPr>
              <a:t>https://esajournals.onlinelibrary.wiley.com/doi/pdfdirect/10.2307/1941447</a:t>
            </a:r>
            <a:r>
              <a:rPr lang="en-CA" sz="1400" dirty="0">
                <a:latin typeface="Garamond" panose="02020404030301010803" pitchFamily="18" charset="0"/>
              </a:rPr>
              <a:t> </a:t>
            </a:r>
          </a:p>
        </p:txBody>
      </p:sp>
      <p:sp>
        <p:nvSpPr>
          <p:cNvPr id="9" name="TextBox 8">
            <a:extLst>
              <a:ext uri="{FF2B5EF4-FFF2-40B4-BE49-F238E27FC236}">
                <a16:creationId xmlns:a16="http://schemas.microsoft.com/office/drawing/2014/main" id="{439D927F-B095-44D7-8883-F9FE6C00308E}"/>
              </a:ext>
            </a:extLst>
          </p:cNvPr>
          <p:cNvSpPr txBox="1"/>
          <p:nvPr/>
        </p:nvSpPr>
        <p:spPr>
          <a:xfrm>
            <a:off x="0" y="296636"/>
            <a:ext cx="7792872" cy="1077218"/>
          </a:xfrm>
          <a:prstGeom prst="rect">
            <a:avLst/>
          </a:prstGeom>
          <a:noFill/>
        </p:spPr>
        <p:txBody>
          <a:bodyPr wrap="square">
            <a:spAutoFit/>
          </a:bodyPr>
          <a:lstStyle/>
          <a:p>
            <a:r>
              <a:rPr lang="en-US" sz="2800" b="1" dirty="0">
                <a:latin typeface="Garamond" panose="02020404030301010803" pitchFamily="18" charset="0"/>
              </a:rPr>
              <a:t>	Wiens 1989 – Space</a:t>
            </a:r>
          </a:p>
          <a:p>
            <a:pPr marL="0" indent="0">
              <a:buNone/>
            </a:pPr>
            <a:endParaRPr lang="en-US" sz="3600" b="1" dirty="0">
              <a:latin typeface="Garamond" panose="02020404030301010803" pitchFamily="18" charset="0"/>
            </a:endParaRPr>
          </a:p>
        </p:txBody>
      </p:sp>
      <p:pic>
        <p:nvPicPr>
          <p:cNvPr id="4" name="Picture 3">
            <a:extLst>
              <a:ext uri="{FF2B5EF4-FFF2-40B4-BE49-F238E27FC236}">
                <a16:creationId xmlns:a16="http://schemas.microsoft.com/office/drawing/2014/main" id="{A946627B-DB94-497F-ADA2-BB28AD6B12F1}"/>
              </a:ext>
            </a:extLst>
          </p:cNvPr>
          <p:cNvPicPr>
            <a:picLocks noChangeAspect="1"/>
          </p:cNvPicPr>
          <p:nvPr/>
        </p:nvPicPr>
        <p:blipFill rotWithShape="1">
          <a:blip r:embed="rId3"/>
          <a:srcRect l="13367" r="6697"/>
          <a:stretch/>
        </p:blipFill>
        <p:spPr>
          <a:xfrm>
            <a:off x="191069" y="884359"/>
            <a:ext cx="6974006" cy="5089282"/>
          </a:xfrm>
          <a:prstGeom prst="rect">
            <a:avLst/>
          </a:prstGeom>
        </p:spPr>
      </p:pic>
      <p:pic>
        <p:nvPicPr>
          <p:cNvPr id="6" name="Picture 5">
            <a:extLst>
              <a:ext uri="{FF2B5EF4-FFF2-40B4-BE49-F238E27FC236}">
                <a16:creationId xmlns:a16="http://schemas.microsoft.com/office/drawing/2014/main" id="{4AD31CD5-F06D-4830-A9AF-53D63C48253C}"/>
              </a:ext>
            </a:extLst>
          </p:cNvPr>
          <p:cNvPicPr>
            <a:picLocks noChangeAspect="1"/>
          </p:cNvPicPr>
          <p:nvPr/>
        </p:nvPicPr>
        <p:blipFill>
          <a:blip r:embed="rId4"/>
          <a:stretch>
            <a:fillRect/>
          </a:stretch>
        </p:blipFill>
        <p:spPr>
          <a:xfrm>
            <a:off x="7770297" y="296636"/>
            <a:ext cx="3678865" cy="5797407"/>
          </a:xfrm>
          <a:prstGeom prst="rect">
            <a:avLst/>
          </a:prstGeom>
        </p:spPr>
      </p:pic>
      <p:sp>
        <p:nvSpPr>
          <p:cNvPr id="7" name="TextBox 6">
            <a:extLst>
              <a:ext uri="{FF2B5EF4-FFF2-40B4-BE49-F238E27FC236}">
                <a16:creationId xmlns:a16="http://schemas.microsoft.com/office/drawing/2014/main" id="{EA8DEA5E-F726-42F2-B374-75053768E561}"/>
              </a:ext>
            </a:extLst>
          </p:cNvPr>
          <p:cNvSpPr txBox="1"/>
          <p:nvPr/>
        </p:nvSpPr>
        <p:spPr>
          <a:xfrm>
            <a:off x="2094931" y="5913680"/>
            <a:ext cx="3603009" cy="630942"/>
          </a:xfrm>
          <a:prstGeom prst="rect">
            <a:avLst/>
          </a:prstGeom>
          <a:noFill/>
        </p:spPr>
        <p:txBody>
          <a:bodyPr wrap="square">
            <a:spAutoFit/>
          </a:bodyPr>
          <a:lstStyle/>
          <a:p>
            <a:r>
              <a:rPr lang="en-CA" sz="3500" b="1" dirty="0" smtClean="0">
                <a:latin typeface="Garamond" panose="02020404030301010803" pitchFamily="18" charset="0"/>
              </a:rPr>
              <a:t>Grain vs. extent</a:t>
            </a:r>
            <a:endParaRPr lang="en-CA" sz="3500" b="1" dirty="0">
              <a:latin typeface="Garamond" panose="02020404030301010803" pitchFamily="18" charset="0"/>
            </a:endParaRPr>
          </a:p>
        </p:txBody>
      </p:sp>
    </p:spTree>
    <p:extLst>
      <p:ext uri="{BB962C8B-B14F-4D97-AF65-F5344CB8AC3E}">
        <p14:creationId xmlns:p14="http://schemas.microsoft.com/office/powerpoint/2010/main" val="41598033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8B5C46A-20E1-422B-A507-772FA6EF2A15}"/>
              </a:ext>
            </a:extLst>
          </p:cNvPr>
          <p:cNvPicPr>
            <a:picLocks noChangeAspect="1"/>
          </p:cNvPicPr>
          <p:nvPr/>
        </p:nvPicPr>
        <p:blipFill rotWithShape="1">
          <a:blip r:embed="rId2"/>
          <a:srcRect r="6920"/>
          <a:stretch/>
        </p:blipFill>
        <p:spPr>
          <a:xfrm>
            <a:off x="4330889" y="1373854"/>
            <a:ext cx="7588156" cy="4605391"/>
          </a:xfrm>
          <a:prstGeom prst="rect">
            <a:avLst/>
          </a:prstGeom>
        </p:spPr>
      </p:pic>
      <p:pic>
        <p:nvPicPr>
          <p:cNvPr id="3" name="Picture 2">
            <a:extLst>
              <a:ext uri="{FF2B5EF4-FFF2-40B4-BE49-F238E27FC236}">
                <a16:creationId xmlns:a16="http://schemas.microsoft.com/office/drawing/2014/main" id="{DBFCBD32-1B50-4738-9517-A1FBAFC65894}"/>
              </a:ext>
            </a:extLst>
          </p:cNvPr>
          <p:cNvPicPr>
            <a:picLocks noChangeAspect="1"/>
          </p:cNvPicPr>
          <p:nvPr/>
        </p:nvPicPr>
        <p:blipFill>
          <a:blip r:embed="rId3"/>
          <a:stretch>
            <a:fillRect/>
          </a:stretch>
        </p:blipFill>
        <p:spPr>
          <a:xfrm>
            <a:off x="95535" y="982639"/>
            <a:ext cx="4817659" cy="4053385"/>
          </a:xfrm>
          <a:prstGeom prst="rect">
            <a:avLst/>
          </a:prstGeom>
        </p:spPr>
      </p:pic>
      <p:sp>
        <p:nvSpPr>
          <p:cNvPr id="8" name="TextBox 7">
            <a:extLst>
              <a:ext uri="{FF2B5EF4-FFF2-40B4-BE49-F238E27FC236}">
                <a16:creationId xmlns:a16="http://schemas.microsoft.com/office/drawing/2014/main" id="{648D1A59-C64D-483F-AB74-22FF22A974A4}"/>
              </a:ext>
            </a:extLst>
          </p:cNvPr>
          <p:cNvSpPr txBox="1"/>
          <p:nvPr/>
        </p:nvSpPr>
        <p:spPr>
          <a:xfrm>
            <a:off x="6772701" y="6544622"/>
            <a:ext cx="5674058" cy="307777"/>
          </a:xfrm>
          <a:prstGeom prst="rect">
            <a:avLst/>
          </a:prstGeom>
          <a:noFill/>
        </p:spPr>
        <p:txBody>
          <a:bodyPr wrap="square">
            <a:spAutoFit/>
          </a:bodyPr>
          <a:lstStyle/>
          <a:p>
            <a:r>
              <a:rPr lang="en-CA" sz="1400" dirty="0">
                <a:latin typeface="Garamond" panose="02020404030301010803" pitchFamily="18" charset="0"/>
                <a:hlinkClick r:id="rId4"/>
              </a:rPr>
              <a:t>https://esajournals.onlinelibrary.wiley.com/doi/pdfdirect/10.2307/1941447</a:t>
            </a:r>
            <a:r>
              <a:rPr lang="en-CA" sz="1400" dirty="0">
                <a:latin typeface="Garamond" panose="02020404030301010803" pitchFamily="18" charset="0"/>
              </a:rPr>
              <a:t> </a:t>
            </a:r>
          </a:p>
        </p:txBody>
      </p:sp>
      <p:sp>
        <p:nvSpPr>
          <p:cNvPr id="9" name="TextBox 8">
            <a:extLst>
              <a:ext uri="{FF2B5EF4-FFF2-40B4-BE49-F238E27FC236}">
                <a16:creationId xmlns:a16="http://schemas.microsoft.com/office/drawing/2014/main" id="{439D927F-B095-44D7-8883-F9FE6C00308E}"/>
              </a:ext>
            </a:extLst>
          </p:cNvPr>
          <p:cNvSpPr txBox="1"/>
          <p:nvPr/>
        </p:nvSpPr>
        <p:spPr>
          <a:xfrm>
            <a:off x="0" y="296636"/>
            <a:ext cx="7792872" cy="1077218"/>
          </a:xfrm>
          <a:prstGeom prst="rect">
            <a:avLst/>
          </a:prstGeom>
          <a:noFill/>
        </p:spPr>
        <p:txBody>
          <a:bodyPr wrap="square">
            <a:spAutoFit/>
          </a:bodyPr>
          <a:lstStyle/>
          <a:p>
            <a:r>
              <a:rPr lang="en-US" sz="2800" b="1" dirty="0">
                <a:latin typeface="Garamond" panose="02020404030301010803" pitchFamily="18" charset="0"/>
              </a:rPr>
              <a:t>	Levin 1992 – Space and time</a:t>
            </a:r>
          </a:p>
          <a:p>
            <a:pPr marL="0" indent="0">
              <a:buNone/>
            </a:pPr>
            <a:endParaRPr lang="en-US" sz="3600" b="1" dirty="0">
              <a:latin typeface="Garamond" panose="02020404030301010803" pitchFamily="18" charset="0"/>
            </a:endParaRPr>
          </a:p>
        </p:txBody>
      </p:sp>
      <p:sp>
        <p:nvSpPr>
          <p:cNvPr id="13" name="Oval 12">
            <a:extLst>
              <a:ext uri="{FF2B5EF4-FFF2-40B4-BE49-F238E27FC236}">
                <a16:creationId xmlns:a16="http://schemas.microsoft.com/office/drawing/2014/main" id="{88057F54-8FA0-40DF-A31E-07A1B3EC7E72}"/>
              </a:ext>
            </a:extLst>
          </p:cNvPr>
          <p:cNvSpPr/>
          <p:nvPr/>
        </p:nvSpPr>
        <p:spPr>
          <a:xfrm>
            <a:off x="4913194" y="4008827"/>
            <a:ext cx="1037230" cy="133652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7946954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39E48D0-9C37-44BE-B4EC-9563170EB5D3}"/>
              </a:ext>
            </a:extLst>
          </p:cNvPr>
          <p:cNvPicPr>
            <a:picLocks noChangeAspect="1"/>
          </p:cNvPicPr>
          <p:nvPr/>
        </p:nvPicPr>
        <p:blipFill>
          <a:blip r:embed="rId2"/>
          <a:stretch>
            <a:fillRect/>
          </a:stretch>
        </p:blipFill>
        <p:spPr>
          <a:xfrm>
            <a:off x="3145936" y="1575361"/>
            <a:ext cx="8265744" cy="4300000"/>
          </a:xfrm>
          <a:prstGeom prst="rect">
            <a:avLst/>
          </a:prstGeom>
        </p:spPr>
      </p:pic>
      <p:pic>
        <p:nvPicPr>
          <p:cNvPr id="3" name="Picture 2">
            <a:extLst>
              <a:ext uri="{FF2B5EF4-FFF2-40B4-BE49-F238E27FC236}">
                <a16:creationId xmlns:a16="http://schemas.microsoft.com/office/drawing/2014/main" id="{DBFCBD32-1B50-4738-9517-A1FBAFC65894}"/>
              </a:ext>
            </a:extLst>
          </p:cNvPr>
          <p:cNvPicPr>
            <a:picLocks noChangeAspect="1"/>
          </p:cNvPicPr>
          <p:nvPr/>
        </p:nvPicPr>
        <p:blipFill>
          <a:blip r:embed="rId3"/>
          <a:stretch>
            <a:fillRect/>
          </a:stretch>
        </p:blipFill>
        <p:spPr>
          <a:xfrm>
            <a:off x="95535" y="982639"/>
            <a:ext cx="4817659" cy="4053385"/>
          </a:xfrm>
          <a:prstGeom prst="rect">
            <a:avLst/>
          </a:prstGeom>
        </p:spPr>
      </p:pic>
      <p:sp>
        <p:nvSpPr>
          <p:cNvPr id="8" name="TextBox 7">
            <a:extLst>
              <a:ext uri="{FF2B5EF4-FFF2-40B4-BE49-F238E27FC236}">
                <a16:creationId xmlns:a16="http://schemas.microsoft.com/office/drawing/2014/main" id="{648D1A59-C64D-483F-AB74-22FF22A974A4}"/>
              </a:ext>
            </a:extLst>
          </p:cNvPr>
          <p:cNvSpPr txBox="1"/>
          <p:nvPr/>
        </p:nvSpPr>
        <p:spPr>
          <a:xfrm>
            <a:off x="6772701" y="6544622"/>
            <a:ext cx="5674058" cy="307777"/>
          </a:xfrm>
          <a:prstGeom prst="rect">
            <a:avLst/>
          </a:prstGeom>
          <a:noFill/>
        </p:spPr>
        <p:txBody>
          <a:bodyPr wrap="square">
            <a:spAutoFit/>
          </a:bodyPr>
          <a:lstStyle/>
          <a:p>
            <a:r>
              <a:rPr lang="en-CA" sz="1400" dirty="0">
                <a:latin typeface="Garamond" panose="02020404030301010803" pitchFamily="18" charset="0"/>
                <a:hlinkClick r:id="rId4"/>
              </a:rPr>
              <a:t>https://esajournals.onlinelibrary.wiley.com/doi/pdfdirect/10.2307/1941447</a:t>
            </a:r>
            <a:r>
              <a:rPr lang="en-CA" sz="1400" dirty="0">
                <a:latin typeface="Garamond" panose="02020404030301010803" pitchFamily="18" charset="0"/>
              </a:rPr>
              <a:t> </a:t>
            </a:r>
          </a:p>
        </p:txBody>
      </p:sp>
      <p:sp>
        <p:nvSpPr>
          <p:cNvPr id="9" name="TextBox 8">
            <a:extLst>
              <a:ext uri="{FF2B5EF4-FFF2-40B4-BE49-F238E27FC236}">
                <a16:creationId xmlns:a16="http://schemas.microsoft.com/office/drawing/2014/main" id="{439D927F-B095-44D7-8883-F9FE6C00308E}"/>
              </a:ext>
            </a:extLst>
          </p:cNvPr>
          <p:cNvSpPr txBox="1"/>
          <p:nvPr/>
        </p:nvSpPr>
        <p:spPr>
          <a:xfrm>
            <a:off x="0" y="296636"/>
            <a:ext cx="7792872" cy="1077218"/>
          </a:xfrm>
          <a:prstGeom prst="rect">
            <a:avLst/>
          </a:prstGeom>
          <a:noFill/>
        </p:spPr>
        <p:txBody>
          <a:bodyPr wrap="square">
            <a:spAutoFit/>
          </a:bodyPr>
          <a:lstStyle/>
          <a:p>
            <a:r>
              <a:rPr lang="en-US" sz="2800" b="1" dirty="0">
                <a:latin typeface="Garamond" panose="02020404030301010803" pitchFamily="18" charset="0"/>
              </a:rPr>
              <a:t>	Levin 1992 – Space and time</a:t>
            </a:r>
          </a:p>
          <a:p>
            <a:pPr marL="0" indent="0">
              <a:buNone/>
            </a:pPr>
            <a:endParaRPr lang="en-US" sz="3600" b="1" dirty="0">
              <a:latin typeface="Garamond" panose="02020404030301010803" pitchFamily="18" charset="0"/>
            </a:endParaRPr>
          </a:p>
        </p:txBody>
      </p:sp>
    </p:spTree>
    <p:extLst>
      <p:ext uri="{BB962C8B-B14F-4D97-AF65-F5344CB8AC3E}">
        <p14:creationId xmlns:p14="http://schemas.microsoft.com/office/powerpoint/2010/main" val="37997526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962FB2-7BBB-458B-9AE2-6451693AF2C2}"/>
              </a:ext>
            </a:extLst>
          </p:cNvPr>
          <p:cNvSpPr txBox="1"/>
          <p:nvPr/>
        </p:nvSpPr>
        <p:spPr>
          <a:xfrm>
            <a:off x="8120418" y="6501829"/>
            <a:ext cx="4071582" cy="307777"/>
          </a:xfrm>
          <a:prstGeom prst="rect">
            <a:avLst/>
          </a:prstGeom>
          <a:noFill/>
        </p:spPr>
        <p:txBody>
          <a:bodyPr wrap="square">
            <a:spAutoFit/>
          </a:bodyPr>
          <a:lstStyle/>
          <a:p>
            <a:r>
              <a:rPr lang="en-CA" sz="1400" dirty="0">
                <a:latin typeface="Garamond" panose="02020404030301010803" pitchFamily="18" charset="0"/>
                <a:hlinkClick r:id="rId2"/>
              </a:rPr>
              <a:t>https://www.nature.com/articles/s41559-018-0524-4</a:t>
            </a:r>
            <a:r>
              <a:rPr lang="en-CA" sz="1400" dirty="0">
                <a:latin typeface="Garamond" panose="02020404030301010803" pitchFamily="18" charset="0"/>
              </a:rPr>
              <a:t> </a:t>
            </a:r>
          </a:p>
        </p:txBody>
      </p:sp>
      <p:sp>
        <p:nvSpPr>
          <p:cNvPr id="5" name="TextBox 4">
            <a:extLst>
              <a:ext uri="{FF2B5EF4-FFF2-40B4-BE49-F238E27FC236}">
                <a16:creationId xmlns:a16="http://schemas.microsoft.com/office/drawing/2014/main" id="{DF1785F7-BA67-4928-8010-A000E51AF0C2}"/>
              </a:ext>
            </a:extLst>
          </p:cNvPr>
          <p:cNvSpPr txBox="1"/>
          <p:nvPr/>
        </p:nvSpPr>
        <p:spPr>
          <a:xfrm>
            <a:off x="-202018" y="296636"/>
            <a:ext cx="12192000" cy="1508105"/>
          </a:xfrm>
          <a:prstGeom prst="rect">
            <a:avLst/>
          </a:prstGeom>
          <a:noFill/>
        </p:spPr>
        <p:txBody>
          <a:bodyPr wrap="square">
            <a:spAutoFit/>
          </a:bodyPr>
          <a:lstStyle/>
          <a:p>
            <a:r>
              <a:rPr lang="en-US" sz="2800" b="1" dirty="0">
                <a:latin typeface="Garamond" panose="02020404030301010803" pitchFamily="18" charset="0"/>
              </a:rPr>
              <a:t>	Estes et al. (2018) – after 30+ years, our perspective is still </a:t>
            </a:r>
            <a:r>
              <a:rPr lang="en-US" sz="2800" b="1" dirty="0" smtClean="0">
                <a:latin typeface="Garamond" panose="02020404030301010803" pitchFamily="18" charset="0"/>
              </a:rPr>
              <a:t>very biased </a:t>
            </a:r>
          </a:p>
          <a:p>
            <a:r>
              <a:rPr lang="en-US" sz="2800" b="1" dirty="0">
                <a:latin typeface="Garamond" panose="02020404030301010803" pitchFamily="18" charset="0"/>
              </a:rPr>
              <a:t>	</a:t>
            </a:r>
            <a:r>
              <a:rPr lang="en-US" sz="2800" b="1" dirty="0" smtClean="0">
                <a:latin typeface="Garamond" panose="02020404030301010803" pitchFamily="18" charset="0"/>
              </a:rPr>
              <a:t>		towards short studies, small spatial resolutions</a:t>
            </a:r>
            <a:endParaRPr lang="en-US" sz="2800" b="1" dirty="0">
              <a:latin typeface="Garamond" panose="02020404030301010803" pitchFamily="18" charset="0"/>
            </a:endParaRPr>
          </a:p>
          <a:p>
            <a:pPr marL="0" indent="0">
              <a:buNone/>
            </a:pPr>
            <a:endParaRPr lang="en-US" sz="3600" b="1" dirty="0">
              <a:latin typeface="Garamond" panose="02020404030301010803" pitchFamily="18" charset="0"/>
            </a:endParaRPr>
          </a:p>
        </p:txBody>
      </p:sp>
      <p:pic>
        <p:nvPicPr>
          <p:cNvPr id="7" name="Picture 6">
            <a:extLst>
              <a:ext uri="{FF2B5EF4-FFF2-40B4-BE49-F238E27FC236}">
                <a16:creationId xmlns:a16="http://schemas.microsoft.com/office/drawing/2014/main" id="{6180307A-1C0A-4D8F-8B84-A0EAE89C2CA1}"/>
              </a:ext>
            </a:extLst>
          </p:cNvPr>
          <p:cNvPicPr>
            <a:picLocks noChangeAspect="1"/>
          </p:cNvPicPr>
          <p:nvPr/>
        </p:nvPicPr>
        <p:blipFill rotWithShape="1">
          <a:blip r:embed="rId3"/>
          <a:srcRect b="51246"/>
          <a:stretch/>
        </p:blipFill>
        <p:spPr>
          <a:xfrm>
            <a:off x="337841" y="1260455"/>
            <a:ext cx="11211963" cy="4704916"/>
          </a:xfrm>
          <a:prstGeom prst="rect">
            <a:avLst/>
          </a:prstGeom>
        </p:spPr>
      </p:pic>
      <p:pic>
        <p:nvPicPr>
          <p:cNvPr id="4" name="Picture 3">
            <a:extLst>
              <a:ext uri="{FF2B5EF4-FFF2-40B4-BE49-F238E27FC236}">
                <a16:creationId xmlns:a16="http://schemas.microsoft.com/office/drawing/2014/main" id="{E3F42D01-626B-472C-B50C-45180E600F34}"/>
              </a:ext>
            </a:extLst>
          </p:cNvPr>
          <p:cNvPicPr>
            <a:picLocks noChangeAspect="1"/>
          </p:cNvPicPr>
          <p:nvPr/>
        </p:nvPicPr>
        <p:blipFill rotWithShape="1">
          <a:blip r:embed="rId4"/>
          <a:srcRect l="15090" t="24785" r="1541" b="37503"/>
          <a:stretch/>
        </p:blipFill>
        <p:spPr>
          <a:xfrm>
            <a:off x="9543766" y="1252354"/>
            <a:ext cx="2446216" cy="820616"/>
          </a:xfrm>
          <a:prstGeom prst="rect">
            <a:avLst/>
          </a:prstGeom>
        </p:spPr>
      </p:pic>
    </p:spTree>
    <p:extLst>
      <p:ext uri="{BB962C8B-B14F-4D97-AF65-F5344CB8AC3E}">
        <p14:creationId xmlns:p14="http://schemas.microsoft.com/office/powerpoint/2010/main" val="4438529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962FB2-7BBB-458B-9AE2-6451693AF2C2}"/>
              </a:ext>
            </a:extLst>
          </p:cNvPr>
          <p:cNvSpPr txBox="1"/>
          <p:nvPr/>
        </p:nvSpPr>
        <p:spPr>
          <a:xfrm>
            <a:off x="8120418" y="6501829"/>
            <a:ext cx="4071582" cy="307777"/>
          </a:xfrm>
          <a:prstGeom prst="rect">
            <a:avLst/>
          </a:prstGeom>
          <a:noFill/>
        </p:spPr>
        <p:txBody>
          <a:bodyPr wrap="square">
            <a:spAutoFit/>
          </a:bodyPr>
          <a:lstStyle/>
          <a:p>
            <a:r>
              <a:rPr lang="en-CA" sz="1400" dirty="0">
                <a:latin typeface="Garamond" panose="02020404030301010803" pitchFamily="18" charset="0"/>
                <a:hlinkClick r:id="rId2"/>
              </a:rPr>
              <a:t>https://www.nature.com/articles/s41559-018-0524-4</a:t>
            </a:r>
            <a:r>
              <a:rPr lang="en-CA" sz="1400" dirty="0">
                <a:latin typeface="Garamond" panose="02020404030301010803" pitchFamily="18" charset="0"/>
              </a:rPr>
              <a:t> </a:t>
            </a:r>
          </a:p>
        </p:txBody>
      </p:sp>
      <p:sp>
        <p:nvSpPr>
          <p:cNvPr id="5" name="TextBox 4">
            <a:extLst>
              <a:ext uri="{FF2B5EF4-FFF2-40B4-BE49-F238E27FC236}">
                <a16:creationId xmlns:a16="http://schemas.microsoft.com/office/drawing/2014/main" id="{DF1785F7-BA67-4928-8010-A000E51AF0C2}"/>
              </a:ext>
            </a:extLst>
          </p:cNvPr>
          <p:cNvSpPr txBox="1"/>
          <p:nvPr/>
        </p:nvSpPr>
        <p:spPr>
          <a:xfrm>
            <a:off x="-202018" y="296636"/>
            <a:ext cx="12192000" cy="1508105"/>
          </a:xfrm>
          <a:prstGeom prst="rect">
            <a:avLst/>
          </a:prstGeom>
          <a:noFill/>
        </p:spPr>
        <p:txBody>
          <a:bodyPr wrap="square">
            <a:spAutoFit/>
          </a:bodyPr>
          <a:lstStyle/>
          <a:p>
            <a:r>
              <a:rPr lang="en-US" sz="2800" b="1" dirty="0">
                <a:latin typeface="Garamond" panose="02020404030301010803" pitchFamily="18" charset="0"/>
              </a:rPr>
              <a:t>	Estes et al. (2018) – after 30+ years, our perspective is still </a:t>
            </a:r>
            <a:r>
              <a:rPr lang="en-US" sz="2800" b="1" dirty="0" smtClean="0">
                <a:latin typeface="Garamond" panose="02020404030301010803" pitchFamily="18" charset="0"/>
              </a:rPr>
              <a:t>very biased </a:t>
            </a:r>
          </a:p>
          <a:p>
            <a:r>
              <a:rPr lang="en-US" sz="2800" b="1" dirty="0">
                <a:latin typeface="Garamond" panose="02020404030301010803" pitchFamily="18" charset="0"/>
              </a:rPr>
              <a:t>	</a:t>
            </a:r>
            <a:r>
              <a:rPr lang="en-US" sz="2800" b="1" dirty="0" smtClean="0">
                <a:latin typeface="Garamond" panose="02020404030301010803" pitchFamily="18" charset="0"/>
              </a:rPr>
              <a:t>		towards short studies, small spatial resolutions</a:t>
            </a:r>
            <a:endParaRPr lang="en-US" sz="2800" b="1" dirty="0">
              <a:latin typeface="Garamond" panose="02020404030301010803" pitchFamily="18" charset="0"/>
            </a:endParaRPr>
          </a:p>
          <a:p>
            <a:pPr marL="0" indent="0">
              <a:buNone/>
            </a:pPr>
            <a:endParaRPr lang="en-US" sz="3600" b="1" dirty="0">
              <a:latin typeface="Garamond" panose="02020404030301010803" pitchFamily="18" charset="0"/>
            </a:endParaRPr>
          </a:p>
        </p:txBody>
      </p:sp>
      <p:pic>
        <p:nvPicPr>
          <p:cNvPr id="7" name="Picture 6">
            <a:extLst>
              <a:ext uri="{FF2B5EF4-FFF2-40B4-BE49-F238E27FC236}">
                <a16:creationId xmlns:a16="http://schemas.microsoft.com/office/drawing/2014/main" id="{6180307A-1C0A-4D8F-8B84-A0EAE89C2CA1}"/>
              </a:ext>
            </a:extLst>
          </p:cNvPr>
          <p:cNvPicPr>
            <a:picLocks noChangeAspect="1"/>
          </p:cNvPicPr>
          <p:nvPr/>
        </p:nvPicPr>
        <p:blipFill rotWithShape="1">
          <a:blip r:embed="rId3"/>
          <a:srcRect t="50128"/>
          <a:stretch/>
        </p:blipFill>
        <p:spPr>
          <a:xfrm>
            <a:off x="350339" y="1465516"/>
            <a:ext cx="11087285" cy="4759304"/>
          </a:xfrm>
          <a:prstGeom prst="rect">
            <a:avLst/>
          </a:prstGeom>
        </p:spPr>
      </p:pic>
      <p:pic>
        <p:nvPicPr>
          <p:cNvPr id="6" name="Picture 5">
            <a:extLst>
              <a:ext uri="{FF2B5EF4-FFF2-40B4-BE49-F238E27FC236}">
                <a16:creationId xmlns:a16="http://schemas.microsoft.com/office/drawing/2014/main" id="{E3F42D01-626B-472C-B50C-45180E600F34}"/>
              </a:ext>
            </a:extLst>
          </p:cNvPr>
          <p:cNvPicPr>
            <a:picLocks noChangeAspect="1"/>
          </p:cNvPicPr>
          <p:nvPr/>
        </p:nvPicPr>
        <p:blipFill rotWithShape="1">
          <a:blip r:embed="rId4"/>
          <a:srcRect l="16956" t="60701"/>
          <a:stretch/>
        </p:blipFill>
        <p:spPr>
          <a:xfrm>
            <a:off x="9277051" y="1377162"/>
            <a:ext cx="2436752" cy="855157"/>
          </a:xfrm>
          <a:prstGeom prst="rect">
            <a:avLst/>
          </a:prstGeom>
        </p:spPr>
      </p:pic>
    </p:spTree>
    <p:extLst>
      <p:ext uri="{BB962C8B-B14F-4D97-AF65-F5344CB8AC3E}">
        <p14:creationId xmlns:p14="http://schemas.microsoft.com/office/powerpoint/2010/main" val="1892325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119353D-355D-4AF1-A815-D78241358418}"/>
              </a:ext>
            </a:extLst>
          </p:cNvPr>
          <p:cNvSpPr txBox="1"/>
          <p:nvPr/>
        </p:nvSpPr>
        <p:spPr>
          <a:xfrm>
            <a:off x="968578" y="1620913"/>
            <a:ext cx="10287251" cy="2862322"/>
          </a:xfrm>
          <a:prstGeom prst="rect">
            <a:avLst/>
          </a:prstGeom>
          <a:noFill/>
        </p:spPr>
        <p:txBody>
          <a:bodyPr wrap="square">
            <a:spAutoFit/>
          </a:bodyPr>
          <a:lstStyle/>
          <a:p>
            <a:pPr algn="ctr"/>
            <a:r>
              <a:rPr lang="en-US" sz="6000" b="1" dirty="0">
                <a:latin typeface="Garamond" panose="02020404030301010803" pitchFamily="18" charset="0"/>
              </a:rPr>
              <a:t>Theoretical paradigms that incorporate scaling  in the study of biodiversity</a:t>
            </a:r>
            <a:endParaRPr lang="en-CA" sz="6000" dirty="0">
              <a:latin typeface="Garamond" panose="02020404030301010803" pitchFamily="18" charset="0"/>
            </a:endParaRPr>
          </a:p>
        </p:txBody>
      </p:sp>
    </p:spTree>
    <p:extLst>
      <p:ext uri="{BB962C8B-B14F-4D97-AF65-F5344CB8AC3E}">
        <p14:creationId xmlns:p14="http://schemas.microsoft.com/office/powerpoint/2010/main" val="26320783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1F8B539-D1D4-4D9A-BB2B-C62654E5352A}"/>
              </a:ext>
            </a:extLst>
          </p:cNvPr>
          <p:cNvPicPr>
            <a:picLocks noChangeAspect="1"/>
          </p:cNvPicPr>
          <p:nvPr/>
        </p:nvPicPr>
        <p:blipFill>
          <a:blip r:embed="rId2"/>
          <a:stretch>
            <a:fillRect/>
          </a:stretch>
        </p:blipFill>
        <p:spPr>
          <a:xfrm>
            <a:off x="2203553" y="523136"/>
            <a:ext cx="7784893" cy="5690024"/>
          </a:xfrm>
          <a:prstGeom prst="rect">
            <a:avLst/>
          </a:prstGeom>
        </p:spPr>
      </p:pic>
      <p:sp>
        <p:nvSpPr>
          <p:cNvPr id="5" name="TextBox 4">
            <a:extLst>
              <a:ext uri="{FF2B5EF4-FFF2-40B4-BE49-F238E27FC236}">
                <a16:creationId xmlns:a16="http://schemas.microsoft.com/office/drawing/2014/main" id="{DF1785F7-BA67-4928-8010-A000E51AF0C2}"/>
              </a:ext>
            </a:extLst>
          </p:cNvPr>
          <p:cNvSpPr txBox="1"/>
          <p:nvPr/>
        </p:nvSpPr>
        <p:spPr>
          <a:xfrm>
            <a:off x="0" y="296636"/>
            <a:ext cx="12192000" cy="784830"/>
          </a:xfrm>
          <a:prstGeom prst="rect">
            <a:avLst/>
          </a:prstGeom>
          <a:noFill/>
        </p:spPr>
        <p:txBody>
          <a:bodyPr wrap="square">
            <a:spAutoFit/>
          </a:bodyPr>
          <a:lstStyle/>
          <a:p>
            <a:r>
              <a:rPr lang="en-US" sz="4500" b="1" dirty="0">
                <a:latin typeface="Garamond" panose="02020404030301010803" pitchFamily="18" charset="0"/>
              </a:rPr>
              <a:t>	Environmental filtering</a:t>
            </a:r>
          </a:p>
        </p:txBody>
      </p:sp>
      <p:sp>
        <p:nvSpPr>
          <p:cNvPr id="11" name="TextBox 10">
            <a:extLst>
              <a:ext uri="{FF2B5EF4-FFF2-40B4-BE49-F238E27FC236}">
                <a16:creationId xmlns:a16="http://schemas.microsoft.com/office/drawing/2014/main" id="{BBEE465C-CCFC-4528-A653-0354AEA25065}"/>
              </a:ext>
            </a:extLst>
          </p:cNvPr>
          <p:cNvSpPr txBox="1"/>
          <p:nvPr/>
        </p:nvSpPr>
        <p:spPr>
          <a:xfrm>
            <a:off x="5404513" y="6213160"/>
            <a:ext cx="7219665" cy="523220"/>
          </a:xfrm>
          <a:prstGeom prst="rect">
            <a:avLst/>
          </a:prstGeom>
          <a:noFill/>
        </p:spPr>
        <p:txBody>
          <a:bodyPr wrap="square">
            <a:spAutoFit/>
          </a:bodyPr>
          <a:lstStyle/>
          <a:p>
            <a:r>
              <a:rPr lang="en-CA" sz="1400" dirty="0" err="1">
                <a:latin typeface="Garamond" panose="02020404030301010803" pitchFamily="18" charset="0"/>
              </a:rPr>
              <a:t>Ovaskainen</a:t>
            </a:r>
            <a:r>
              <a:rPr lang="en-CA" sz="1400" dirty="0">
                <a:latin typeface="Garamond" panose="02020404030301010803" pitchFamily="18" charset="0"/>
              </a:rPr>
              <a:t> et al. (2017) </a:t>
            </a:r>
            <a:r>
              <a:rPr lang="en-CA" sz="1400" dirty="0">
                <a:latin typeface="Garamond" panose="02020404030301010803" pitchFamily="18" charset="0"/>
                <a:hlinkClick r:id="rId3"/>
              </a:rPr>
              <a:t>https://onlinelibrary.wiley.com/doi/10.1111/ele.12757</a:t>
            </a:r>
            <a:endParaRPr lang="en-CA" sz="1400" dirty="0">
              <a:latin typeface="Garamond" panose="02020404030301010803" pitchFamily="18" charset="0"/>
            </a:endParaRPr>
          </a:p>
          <a:p>
            <a:r>
              <a:rPr lang="en-CA" sz="1400" dirty="0">
                <a:latin typeface="Garamond" panose="02020404030301010803" pitchFamily="18" charset="0"/>
              </a:rPr>
              <a:t>Kraft et al. (2015) </a:t>
            </a:r>
            <a:r>
              <a:rPr lang="en-CA" sz="1400" dirty="0">
                <a:latin typeface="Garamond" panose="02020404030301010803" pitchFamily="18" charset="0"/>
                <a:hlinkClick r:id="rId4"/>
              </a:rPr>
              <a:t>https://besjournals.onlinelibrary.wiley.com/doi/10.1111/1365-2435.12345</a:t>
            </a:r>
            <a:r>
              <a:rPr lang="en-CA" sz="1400" dirty="0">
                <a:latin typeface="Garamond" panose="02020404030301010803" pitchFamily="18" charset="0"/>
              </a:rPr>
              <a:t> </a:t>
            </a:r>
          </a:p>
        </p:txBody>
      </p:sp>
    </p:spTree>
    <p:extLst>
      <p:ext uri="{BB962C8B-B14F-4D97-AF65-F5344CB8AC3E}">
        <p14:creationId xmlns:p14="http://schemas.microsoft.com/office/powerpoint/2010/main" val="21243858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F1785F7-BA67-4928-8010-A000E51AF0C2}"/>
              </a:ext>
            </a:extLst>
          </p:cNvPr>
          <p:cNvSpPr txBox="1"/>
          <p:nvPr/>
        </p:nvSpPr>
        <p:spPr>
          <a:xfrm>
            <a:off x="1241947" y="2172901"/>
            <a:ext cx="9841431" cy="2123658"/>
          </a:xfrm>
          <a:prstGeom prst="rect">
            <a:avLst/>
          </a:prstGeom>
          <a:noFill/>
        </p:spPr>
        <p:txBody>
          <a:bodyPr wrap="square">
            <a:spAutoFit/>
          </a:bodyPr>
          <a:lstStyle/>
          <a:p>
            <a:pPr algn="ctr"/>
            <a:r>
              <a:rPr lang="en-US" sz="4400" dirty="0">
                <a:latin typeface="Garamond" panose="02020404030301010803" pitchFamily="18" charset="0"/>
              </a:rPr>
              <a:t>Today, my goal is convincing you that the spatial and temporal scales of your analysis are </a:t>
            </a:r>
            <a:r>
              <a:rPr lang="en-US" sz="4400" dirty="0" smtClean="0">
                <a:latin typeface="Garamond" panose="02020404030301010803" pitchFamily="18" charset="0"/>
              </a:rPr>
              <a:t>crucial to </a:t>
            </a:r>
            <a:r>
              <a:rPr lang="en-US" sz="4400" dirty="0">
                <a:latin typeface="Garamond" panose="02020404030301010803" pitchFamily="18" charset="0"/>
              </a:rPr>
              <a:t>interpreting your findings</a:t>
            </a:r>
          </a:p>
        </p:txBody>
      </p:sp>
    </p:spTree>
    <p:extLst>
      <p:ext uri="{BB962C8B-B14F-4D97-AF65-F5344CB8AC3E}">
        <p14:creationId xmlns:p14="http://schemas.microsoft.com/office/powerpoint/2010/main" val="32587789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97CC52-254D-4E65-90F6-B998094792A3}"/>
              </a:ext>
            </a:extLst>
          </p:cNvPr>
          <p:cNvPicPr>
            <a:picLocks noChangeAspect="1"/>
          </p:cNvPicPr>
          <p:nvPr/>
        </p:nvPicPr>
        <p:blipFill>
          <a:blip r:embed="rId2"/>
          <a:stretch>
            <a:fillRect/>
          </a:stretch>
        </p:blipFill>
        <p:spPr>
          <a:xfrm>
            <a:off x="130120" y="666312"/>
            <a:ext cx="9602543" cy="5895052"/>
          </a:xfrm>
          <a:prstGeom prst="rect">
            <a:avLst/>
          </a:prstGeom>
        </p:spPr>
      </p:pic>
      <p:sp>
        <p:nvSpPr>
          <p:cNvPr id="5" name="TextBox 4">
            <a:extLst>
              <a:ext uri="{FF2B5EF4-FFF2-40B4-BE49-F238E27FC236}">
                <a16:creationId xmlns:a16="http://schemas.microsoft.com/office/drawing/2014/main" id="{DF1785F7-BA67-4928-8010-A000E51AF0C2}"/>
              </a:ext>
            </a:extLst>
          </p:cNvPr>
          <p:cNvSpPr txBox="1"/>
          <p:nvPr/>
        </p:nvSpPr>
        <p:spPr>
          <a:xfrm>
            <a:off x="0" y="144236"/>
            <a:ext cx="12192000" cy="784830"/>
          </a:xfrm>
          <a:prstGeom prst="rect">
            <a:avLst/>
          </a:prstGeom>
          <a:noFill/>
        </p:spPr>
        <p:txBody>
          <a:bodyPr wrap="square">
            <a:spAutoFit/>
          </a:bodyPr>
          <a:lstStyle/>
          <a:p>
            <a:r>
              <a:rPr lang="en-US" sz="4500" b="1" dirty="0">
                <a:latin typeface="Garamond" panose="02020404030301010803" pitchFamily="18" charset="0"/>
              </a:rPr>
              <a:t>	Metacommunity theory</a:t>
            </a:r>
          </a:p>
        </p:txBody>
      </p:sp>
      <p:sp>
        <p:nvSpPr>
          <p:cNvPr id="6" name="TextBox 5">
            <a:extLst>
              <a:ext uri="{FF2B5EF4-FFF2-40B4-BE49-F238E27FC236}">
                <a16:creationId xmlns:a16="http://schemas.microsoft.com/office/drawing/2014/main" id="{17F4F49A-0FFD-49FA-9881-C68B75649994}"/>
              </a:ext>
            </a:extLst>
          </p:cNvPr>
          <p:cNvSpPr txBox="1"/>
          <p:nvPr/>
        </p:nvSpPr>
        <p:spPr>
          <a:xfrm>
            <a:off x="4517409" y="6299754"/>
            <a:ext cx="7674591" cy="523220"/>
          </a:xfrm>
          <a:prstGeom prst="rect">
            <a:avLst/>
          </a:prstGeom>
          <a:noFill/>
        </p:spPr>
        <p:txBody>
          <a:bodyPr wrap="square">
            <a:spAutoFit/>
          </a:bodyPr>
          <a:lstStyle/>
          <a:p>
            <a:r>
              <a:rPr lang="en-CA" sz="1400" dirty="0" err="1">
                <a:latin typeface="Garamond" panose="02020404030301010803" pitchFamily="18" charset="0"/>
              </a:rPr>
              <a:t>Leibold</a:t>
            </a:r>
            <a:r>
              <a:rPr lang="en-CA" sz="1400" dirty="0">
                <a:latin typeface="Garamond" panose="02020404030301010803" pitchFamily="18" charset="0"/>
              </a:rPr>
              <a:t> et al. (2004) </a:t>
            </a:r>
            <a:r>
              <a:rPr lang="en-CA" sz="1400" dirty="0">
                <a:latin typeface="Garamond" panose="02020404030301010803" pitchFamily="18" charset="0"/>
                <a:hlinkClick r:id="rId3"/>
              </a:rPr>
              <a:t>https://onlinelibrary.wiley.com/doi/abs/10.1111/j.1461-0248.2004.00608.x</a:t>
            </a:r>
            <a:endParaRPr lang="en-CA" sz="1400" dirty="0">
              <a:latin typeface="Garamond" panose="02020404030301010803" pitchFamily="18" charset="0"/>
            </a:endParaRPr>
          </a:p>
          <a:p>
            <a:r>
              <a:rPr lang="en-CA" sz="1400" dirty="0">
                <a:latin typeface="Garamond" panose="02020404030301010803" pitchFamily="18" charset="0"/>
              </a:rPr>
              <a:t>Chase et al. (2020) </a:t>
            </a:r>
            <a:r>
              <a:rPr lang="en-CA" sz="1400" dirty="0">
                <a:latin typeface="Garamond" panose="02020404030301010803" pitchFamily="18" charset="0"/>
                <a:hlinkClick r:id="rId4"/>
              </a:rPr>
              <a:t>https://nyaspubs.onlinelibrary.wiley.com/doi/10.1111/nyas.14378</a:t>
            </a:r>
            <a:r>
              <a:rPr lang="en-CA" sz="1400" dirty="0">
                <a:latin typeface="Garamond" panose="02020404030301010803" pitchFamily="18" charset="0"/>
              </a:rPr>
              <a:t>  </a:t>
            </a:r>
          </a:p>
        </p:txBody>
      </p:sp>
    </p:spTree>
    <p:extLst>
      <p:ext uri="{BB962C8B-B14F-4D97-AF65-F5344CB8AC3E}">
        <p14:creationId xmlns:p14="http://schemas.microsoft.com/office/powerpoint/2010/main" val="35818498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074D7D-F04D-413A-9C52-91D8C6640B68}"/>
              </a:ext>
            </a:extLst>
          </p:cNvPr>
          <p:cNvPicPr>
            <a:picLocks noChangeAspect="1"/>
          </p:cNvPicPr>
          <p:nvPr/>
        </p:nvPicPr>
        <p:blipFill rotWithShape="1">
          <a:blip r:embed="rId2"/>
          <a:srcRect l="10692" t="715" r="7510"/>
          <a:stretch/>
        </p:blipFill>
        <p:spPr>
          <a:xfrm>
            <a:off x="1575010" y="873647"/>
            <a:ext cx="7029753" cy="5461133"/>
          </a:xfrm>
          <a:prstGeom prst="rect">
            <a:avLst/>
          </a:prstGeom>
        </p:spPr>
      </p:pic>
      <p:sp>
        <p:nvSpPr>
          <p:cNvPr id="8" name="TextBox 7">
            <a:extLst>
              <a:ext uri="{FF2B5EF4-FFF2-40B4-BE49-F238E27FC236}">
                <a16:creationId xmlns:a16="http://schemas.microsoft.com/office/drawing/2014/main" id="{5C962FB2-7BBB-458B-9AE2-6451693AF2C2}"/>
              </a:ext>
            </a:extLst>
          </p:cNvPr>
          <p:cNvSpPr txBox="1"/>
          <p:nvPr/>
        </p:nvSpPr>
        <p:spPr>
          <a:xfrm>
            <a:off x="3732663" y="6334780"/>
            <a:ext cx="9921922" cy="523220"/>
          </a:xfrm>
          <a:prstGeom prst="rect">
            <a:avLst/>
          </a:prstGeom>
          <a:noFill/>
        </p:spPr>
        <p:txBody>
          <a:bodyPr wrap="square">
            <a:spAutoFit/>
          </a:bodyPr>
          <a:lstStyle/>
          <a:p>
            <a:r>
              <a:rPr lang="en-CA" sz="1400" dirty="0" err="1">
                <a:latin typeface="Garamond" panose="02020404030301010803" pitchFamily="18" charset="0"/>
              </a:rPr>
              <a:t>Vellend</a:t>
            </a:r>
            <a:r>
              <a:rPr lang="en-CA" sz="1400" dirty="0">
                <a:latin typeface="Garamond" panose="02020404030301010803" pitchFamily="18" charset="0"/>
              </a:rPr>
              <a:t> (2010) </a:t>
            </a:r>
            <a:r>
              <a:rPr lang="en-CA" sz="1400" dirty="0">
                <a:latin typeface="Garamond" panose="02020404030301010803" pitchFamily="18" charset="0"/>
                <a:hlinkClick r:id="rId3"/>
              </a:rPr>
              <a:t>https://www.researchgate.net/publication/44689600_Conceptual_Synthesis_in_Community_Ecology</a:t>
            </a:r>
            <a:r>
              <a:rPr lang="en-CA" sz="1400" dirty="0">
                <a:latin typeface="Garamond" panose="02020404030301010803" pitchFamily="18" charset="0"/>
              </a:rPr>
              <a:t>  </a:t>
            </a:r>
          </a:p>
          <a:p>
            <a:r>
              <a:rPr lang="en-CA" sz="1400" dirty="0" err="1">
                <a:latin typeface="Garamond" panose="02020404030301010803" pitchFamily="18" charset="0"/>
              </a:rPr>
              <a:t>Rapacciuolo</a:t>
            </a:r>
            <a:r>
              <a:rPr lang="en-CA" sz="1400" dirty="0">
                <a:latin typeface="Garamond" panose="02020404030301010803" pitchFamily="18" charset="0"/>
              </a:rPr>
              <a:t> and Blois (2019) </a:t>
            </a:r>
            <a:r>
              <a:rPr lang="en-CA" sz="1400" dirty="0">
                <a:latin typeface="Garamond" panose="02020404030301010803" pitchFamily="18" charset="0"/>
                <a:hlinkClick r:id="rId4"/>
              </a:rPr>
              <a:t>https://onlinelibrary.wiley.com/doi/pdf/10.1111/ecog.04616</a:t>
            </a:r>
            <a:r>
              <a:rPr lang="en-CA" sz="1400" dirty="0">
                <a:latin typeface="Garamond" panose="02020404030301010803" pitchFamily="18" charset="0"/>
              </a:rPr>
              <a:t> </a:t>
            </a:r>
          </a:p>
        </p:txBody>
      </p:sp>
      <p:sp>
        <p:nvSpPr>
          <p:cNvPr id="5" name="TextBox 4">
            <a:extLst>
              <a:ext uri="{FF2B5EF4-FFF2-40B4-BE49-F238E27FC236}">
                <a16:creationId xmlns:a16="http://schemas.microsoft.com/office/drawing/2014/main" id="{DF1785F7-BA67-4928-8010-A000E51AF0C2}"/>
              </a:ext>
            </a:extLst>
          </p:cNvPr>
          <p:cNvSpPr txBox="1"/>
          <p:nvPr/>
        </p:nvSpPr>
        <p:spPr>
          <a:xfrm>
            <a:off x="0" y="296636"/>
            <a:ext cx="12192000" cy="784830"/>
          </a:xfrm>
          <a:prstGeom prst="rect">
            <a:avLst/>
          </a:prstGeom>
          <a:noFill/>
        </p:spPr>
        <p:txBody>
          <a:bodyPr wrap="square">
            <a:spAutoFit/>
          </a:bodyPr>
          <a:lstStyle/>
          <a:p>
            <a:r>
              <a:rPr lang="en-US" sz="4500" b="1" dirty="0">
                <a:latin typeface="Garamond" panose="02020404030301010803" pitchFamily="18" charset="0"/>
              </a:rPr>
              <a:t>	The Theory of Ecological Communities</a:t>
            </a:r>
          </a:p>
        </p:txBody>
      </p:sp>
      <p:sp>
        <p:nvSpPr>
          <p:cNvPr id="6" name="Rectangle 5">
            <a:extLst>
              <a:ext uri="{FF2B5EF4-FFF2-40B4-BE49-F238E27FC236}">
                <a16:creationId xmlns:a16="http://schemas.microsoft.com/office/drawing/2014/main" id="{E9EEA709-E06C-4FB0-BA5C-A7CF1D3DAB17}"/>
              </a:ext>
            </a:extLst>
          </p:cNvPr>
          <p:cNvSpPr/>
          <p:nvPr/>
        </p:nvSpPr>
        <p:spPr>
          <a:xfrm>
            <a:off x="7089861" y="1624083"/>
            <a:ext cx="1399046" cy="16547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1670562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F1785F7-BA67-4928-8010-A000E51AF0C2}"/>
              </a:ext>
            </a:extLst>
          </p:cNvPr>
          <p:cNvSpPr txBox="1"/>
          <p:nvPr/>
        </p:nvSpPr>
        <p:spPr>
          <a:xfrm>
            <a:off x="536812" y="2213845"/>
            <a:ext cx="11077432" cy="2123658"/>
          </a:xfrm>
          <a:prstGeom prst="rect">
            <a:avLst/>
          </a:prstGeom>
          <a:noFill/>
        </p:spPr>
        <p:txBody>
          <a:bodyPr wrap="square">
            <a:spAutoFit/>
          </a:bodyPr>
          <a:lstStyle/>
          <a:p>
            <a:pPr algn="ctr"/>
            <a:r>
              <a:rPr lang="en-US" sz="4400" dirty="0" smtClean="0">
                <a:latin typeface="Garamond" panose="02020404030301010803" pitchFamily="18" charset="0"/>
              </a:rPr>
              <a:t>More or less explicitly, most theoretical paradigms developed to address biodiversity patterns have to tackle the concept of spatial and temporal scales</a:t>
            </a:r>
            <a:endParaRPr lang="en-US" sz="4400" dirty="0">
              <a:latin typeface="Garamond" panose="02020404030301010803" pitchFamily="18" charset="0"/>
            </a:endParaRPr>
          </a:p>
        </p:txBody>
      </p:sp>
    </p:spTree>
    <p:extLst>
      <p:ext uri="{BB962C8B-B14F-4D97-AF65-F5344CB8AC3E}">
        <p14:creationId xmlns:p14="http://schemas.microsoft.com/office/powerpoint/2010/main" val="33569027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119353D-355D-4AF1-A815-D78241358418}"/>
              </a:ext>
            </a:extLst>
          </p:cNvPr>
          <p:cNvSpPr txBox="1"/>
          <p:nvPr/>
        </p:nvSpPr>
        <p:spPr>
          <a:xfrm>
            <a:off x="206578" y="2644170"/>
            <a:ext cx="11778844" cy="1015663"/>
          </a:xfrm>
          <a:prstGeom prst="rect">
            <a:avLst/>
          </a:prstGeom>
          <a:noFill/>
        </p:spPr>
        <p:txBody>
          <a:bodyPr wrap="square">
            <a:spAutoFit/>
          </a:bodyPr>
          <a:lstStyle/>
          <a:p>
            <a:pPr algn="ctr"/>
            <a:r>
              <a:rPr lang="en-US" sz="6000" b="1" dirty="0">
                <a:latin typeface="Garamond" panose="02020404030301010803" pitchFamily="18" charset="0"/>
              </a:rPr>
              <a:t>Yes, but</a:t>
            </a:r>
            <a:endParaRPr lang="en-CA" sz="6000" dirty="0">
              <a:latin typeface="Garamond" panose="02020404030301010803" pitchFamily="18" charset="0"/>
            </a:endParaRPr>
          </a:p>
        </p:txBody>
      </p:sp>
    </p:spTree>
    <p:extLst>
      <p:ext uri="{BB962C8B-B14F-4D97-AF65-F5344CB8AC3E}">
        <p14:creationId xmlns:p14="http://schemas.microsoft.com/office/powerpoint/2010/main" val="20523583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A8FFFB-924C-46BF-AE68-85D6A15D0DAC}"/>
              </a:ext>
            </a:extLst>
          </p:cNvPr>
          <p:cNvSpPr txBox="1"/>
          <p:nvPr/>
        </p:nvSpPr>
        <p:spPr>
          <a:xfrm>
            <a:off x="0" y="367888"/>
            <a:ext cx="12192000" cy="784830"/>
          </a:xfrm>
          <a:prstGeom prst="rect">
            <a:avLst/>
          </a:prstGeom>
          <a:noFill/>
        </p:spPr>
        <p:txBody>
          <a:bodyPr wrap="square">
            <a:spAutoFit/>
          </a:bodyPr>
          <a:lstStyle/>
          <a:p>
            <a:r>
              <a:rPr lang="en-US" sz="4500" b="1" dirty="0">
                <a:latin typeface="Garamond" panose="02020404030301010803" pitchFamily="18" charset="0"/>
              </a:rPr>
              <a:t>	The concept of ecological community</a:t>
            </a:r>
          </a:p>
        </p:txBody>
      </p:sp>
      <p:sp>
        <p:nvSpPr>
          <p:cNvPr id="2" name="Oval 1"/>
          <p:cNvSpPr/>
          <p:nvPr/>
        </p:nvSpPr>
        <p:spPr>
          <a:xfrm>
            <a:off x="2185060" y="1244929"/>
            <a:ext cx="4738254" cy="4904509"/>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sosceles Triangle 2"/>
          <p:cNvSpPr/>
          <p:nvPr/>
        </p:nvSpPr>
        <p:spPr>
          <a:xfrm>
            <a:off x="3111335" y="2565070"/>
            <a:ext cx="665018" cy="522514"/>
          </a:xfrm>
          <a:prstGeom prst="triangl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p:cNvSpPr/>
          <p:nvPr/>
        </p:nvSpPr>
        <p:spPr>
          <a:xfrm>
            <a:off x="4290950" y="3069276"/>
            <a:ext cx="665018" cy="522514"/>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a:off x="4137561" y="1886692"/>
            <a:ext cx="665018" cy="522514"/>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p:cNvSpPr/>
          <p:nvPr/>
        </p:nvSpPr>
        <p:spPr>
          <a:xfrm>
            <a:off x="3805052" y="4095997"/>
            <a:ext cx="665018" cy="522514"/>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p:cNvSpPr/>
          <p:nvPr/>
        </p:nvSpPr>
        <p:spPr>
          <a:xfrm>
            <a:off x="5159828" y="4296888"/>
            <a:ext cx="665018" cy="522514"/>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p:cNvSpPr/>
          <p:nvPr/>
        </p:nvSpPr>
        <p:spPr>
          <a:xfrm>
            <a:off x="2903517" y="4558145"/>
            <a:ext cx="665018" cy="522514"/>
          </a:xfrm>
          <a:prstGeom prst="triangl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p:cNvSpPr/>
          <p:nvPr/>
        </p:nvSpPr>
        <p:spPr>
          <a:xfrm>
            <a:off x="5824846" y="3107376"/>
            <a:ext cx="665018" cy="522514"/>
          </a:xfrm>
          <a:prstGeom prst="triangl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p:cNvSpPr/>
          <p:nvPr/>
        </p:nvSpPr>
        <p:spPr>
          <a:xfrm>
            <a:off x="4809506" y="2042556"/>
            <a:ext cx="665018" cy="522514"/>
          </a:xfrm>
          <a:prstGeom prst="triangl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p:cNvSpPr/>
          <p:nvPr/>
        </p:nvSpPr>
        <p:spPr>
          <a:xfrm>
            <a:off x="5048000" y="2805544"/>
            <a:ext cx="665018" cy="522514"/>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a:off x="5849586" y="3983711"/>
            <a:ext cx="665018" cy="522514"/>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p:cNvSpPr/>
          <p:nvPr/>
        </p:nvSpPr>
        <p:spPr>
          <a:xfrm>
            <a:off x="2609601" y="3300350"/>
            <a:ext cx="665018" cy="522514"/>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p:cNvSpPr/>
          <p:nvPr/>
        </p:nvSpPr>
        <p:spPr>
          <a:xfrm>
            <a:off x="4083132" y="5010396"/>
            <a:ext cx="665018" cy="522514"/>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7A8FFFB-924C-46BF-AE68-85D6A15D0DAC}"/>
              </a:ext>
            </a:extLst>
          </p:cNvPr>
          <p:cNvSpPr txBox="1"/>
          <p:nvPr/>
        </p:nvSpPr>
        <p:spPr>
          <a:xfrm>
            <a:off x="7506195" y="2360610"/>
            <a:ext cx="4540334" cy="2169825"/>
          </a:xfrm>
          <a:prstGeom prst="rect">
            <a:avLst/>
          </a:prstGeom>
          <a:noFill/>
        </p:spPr>
        <p:txBody>
          <a:bodyPr wrap="square">
            <a:spAutoFit/>
          </a:bodyPr>
          <a:lstStyle/>
          <a:p>
            <a:r>
              <a:rPr lang="en-US" sz="4500" i="1" dirty="0" smtClean="0">
                <a:latin typeface="Garamond" panose="02020404030301010803" pitchFamily="18" charset="0"/>
              </a:rPr>
              <a:t>N</a:t>
            </a:r>
            <a:r>
              <a:rPr lang="en-US" sz="4500" dirty="0" smtClean="0">
                <a:latin typeface="Garamond" panose="02020404030301010803" pitchFamily="18" charset="0"/>
              </a:rPr>
              <a:t> </a:t>
            </a:r>
            <a:r>
              <a:rPr lang="en-US" sz="4500" dirty="0" smtClean="0">
                <a:latin typeface="Garamond" panose="02020404030301010803" pitchFamily="18" charset="0"/>
              </a:rPr>
              <a:t>species </a:t>
            </a:r>
            <a:endParaRPr lang="en-US" sz="4500" dirty="0" smtClean="0">
              <a:latin typeface="Garamond" panose="02020404030301010803" pitchFamily="18" charset="0"/>
            </a:endParaRPr>
          </a:p>
          <a:p>
            <a:r>
              <a:rPr lang="en-US" sz="4500" dirty="0" smtClean="0">
                <a:latin typeface="Garamond" panose="02020404030301010803" pitchFamily="18" charset="0"/>
              </a:rPr>
              <a:t>at </a:t>
            </a:r>
            <a:r>
              <a:rPr lang="en-US" sz="4500" dirty="0" smtClean="0">
                <a:latin typeface="Garamond" panose="02020404030301010803" pitchFamily="18" charset="0"/>
              </a:rPr>
              <a:t>a site </a:t>
            </a:r>
            <a:r>
              <a:rPr lang="en-US" sz="4500" i="1" dirty="0" smtClean="0">
                <a:latin typeface="Garamond" panose="02020404030301010803" pitchFamily="18" charset="0"/>
              </a:rPr>
              <a:t>s</a:t>
            </a:r>
            <a:r>
              <a:rPr lang="en-US" sz="4500" dirty="0" smtClean="0">
                <a:latin typeface="Garamond" panose="02020404030301010803" pitchFamily="18" charset="0"/>
              </a:rPr>
              <a:t>, </a:t>
            </a:r>
            <a:endParaRPr lang="en-US" sz="4500" dirty="0" smtClean="0">
              <a:latin typeface="Garamond" panose="02020404030301010803" pitchFamily="18" charset="0"/>
            </a:endParaRPr>
          </a:p>
          <a:p>
            <a:r>
              <a:rPr lang="en-US" sz="4500" dirty="0" smtClean="0">
                <a:latin typeface="Garamond" panose="02020404030301010803" pitchFamily="18" charset="0"/>
              </a:rPr>
              <a:t>at </a:t>
            </a:r>
            <a:r>
              <a:rPr lang="en-US" sz="4500" dirty="0" smtClean="0">
                <a:latin typeface="Garamond" panose="02020404030301010803" pitchFamily="18" charset="0"/>
              </a:rPr>
              <a:t>time </a:t>
            </a:r>
            <a:r>
              <a:rPr lang="en-US" sz="4500" i="1" dirty="0" smtClean="0">
                <a:latin typeface="Garamond" panose="02020404030301010803" pitchFamily="18" charset="0"/>
              </a:rPr>
              <a:t>t</a:t>
            </a:r>
            <a:endParaRPr lang="en-US" sz="4500" i="1" dirty="0">
              <a:latin typeface="Garamond" panose="02020404030301010803" pitchFamily="18" charset="0"/>
            </a:endParaRPr>
          </a:p>
        </p:txBody>
      </p:sp>
    </p:spTree>
    <p:extLst>
      <p:ext uri="{BB962C8B-B14F-4D97-AF65-F5344CB8AC3E}">
        <p14:creationId xmlns:p14="http://schemas.microsoft.com/office/powerpoint/2010/main" val="19520131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F1785F7-BA67-4928-8010-A000E51AF0C2}"/>
              </a:ext>
            </a:extLst>
          </p:cNvPr>
          <p:cNvSpPr txBox="1"/>
          <p:nvPr/>
        </p:nvSpPr>
        <p:spPr>
          <a:xfrm>
            <a:off x="0" y="296636"/>
            <a:ext cx="12192000" cy="784830"/>
          </a:xfrm>
          <a:prstGeom prst="rect">
            <a:avLst/>
          </a:prstGeom>
          <a:noFill/>
        </p:spPr>
        <p:txBody>
          <a:bodyPr wrap="square">
            <a:spAutoFit/>
          </a:bodyPr>
          <a:lstStyle/>
          <a:p>
            <a:r>
              <a:rPr lang="en-US" sz="4500" b="1" dirty="0">
                <a:latin typeface="Garamond" panose="02020404030301010803" pitchFamily="18" charset="0"/>
              </a:rPr>
              <a:t>	Disintegration of the ecological community</a:t>
            </a:r>
          </a:p>
        </p:txBody>
      </p:sp>
      <p:sp>
        <p:nvSpPr>
          <p:cNvPr id="6" name="TextBox 5">
            <a:extLst>
              <a:ext uri="{FF2B5EF4-FFF2-40B4-BE49-F238E27FC236}">
                <a16:creationId xmlns:a16="http://schemas.microsoft.com/office/drawing/2014/main" id="{17F4F49A-0FFD-49FA-9881-C68B75649994}"/>
              </a:ext>
            </a:extLst>
          </p:cNvPr>
          <p:cNvSpPr txBox="1"/>
          <p:nvPr/>
        </p:nvSpPr>
        <p:spPr>
          <a:xfrm>
            <a:off x="5537291" y="6449254"/>
            <a:ext cx="7674591" cy="307777"/>
          </a:xfrm>
          <a:prstGeom prst="rect">
            <a:avLst/>
          </a:prstGeom>
          <a:noFill/>
        </p:spPr>
        <p:txBody>
          <a:bodyPr wrap="square">
            <a:spAutoFit/>
          </a:bodyPr>
          <a:lstStyle/>
          <a:p>
            <a:r>
              <a:rPr lang="en-CA" sz="1400" dirty="0" err="1">
                <a:latin typeface="Garamond" panose="02020404030301010803" pitchFamily="18" charset="0"/>
              </a:rPr>
              <a:t>Ricklefs</a:t>
            </a:r>
            <a:r>
              <a:rPr lang="en-CA" sz="1400" dirty="0">
                <a:latin typeface="Garamond" panose="02020404030301010803" pitchFamily="18" charset="0"/>
              </a:rPr>
              <a:t> (2008) </a:t>
            </a:r>
            <a:r>
              <a:rPr lang="en-CA" sz="1400" dirty="0">
                <a:latin typeface="Garamond" panose="02020404030301010803" pitchFamily="18" charset="0"/>
                <a:hlinkClick r:id="rId2"/>
              </a:rPr>
              <a:t>https://www.zoology.ubc.ca/bdg/pdfs_bdg/2020spring/Ricklefs_2008.pdf</a:t>
            </a:r>
            <a:r>
              <a:rPr lang="en-CA" sz="1400" dirty="0">
                <a:latin typeface="Garamond" panose="02020404030301010803" pitchFamily="18" charset="0"/>
              </a:rPr>
              <a:t> </a:t>
            </a:r>
          </a:p>
        </p:txBody>
      </p:sp>
      <p:pic>
        <p:nvPicPr>
          <p:cNvPr id="3" name="Picture 2">
            <a:extLst>
              <a:ext uri="{FF2B5EF4-FFF2-40B4-BE49-F238E27FC236}">
                <a16:creationId xmlns:a16="http://schemas.microsoft.com/office/drawing/2014/main" id="{4773BCE7-EA55-4F71-83BF-939BB513A78D}"/>
              </a:ext>
            </a:extLst>
          </p:cNvPr>
          <p:cNvPicPr>
            <a:picLocks noChangeAspect="1"/>
          </p:cNvPicPr>
          <p:nvPr/>
        </p:nvPicPr>
        <p:blipFill>
          <a:blip r:embed="rId3"/>
          <a:stretch>
            <a:fillRect/>
          </a:stretch>
        </p:blipFill>
        <p:spPr>
          <a:xfrm>
            <a:off x="2826058" y="1191303"/>
            <a:ext cx="6681838" cy="5040393"/>
          </a:xfrm>
          <a:prstGeom prst="rect">
            <a:avLst/>
          </a:prstGeom>
        </p:spPr>
      </p:pic>
      <p:cxnSp>
        <p:nvCxnSpPr>
          <p:cNvPr id="10" name="Straight Connector 9">
            <a:extLst>
              <a:ext uri="{FF2B5EF4-FFF2-40B4-BE49-F238E27FC236}">
                <a16:creationId xmlns:a16="http://schemas.microsoft.com/office/drawing/2014/main" id="{F118A6A8-2C43-4CFA-9DF8-670D43BF6464}"/>
              </a:ext>
            </a:extLst>
          </p:cNvPr>
          <p:cNvCxnSpPr/>
          <p:nvPr/>
        </p:nvCxnSpPr>
        <p:spPr>
          <a:xfrm>
            <a:off x="5701085" y="5017273"/>
            <a:ext cx="367350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4C29199-9BAA-41F9-95D8-B08D76F08247}"/>
              </a:ext>
            </a:extLst>
          </p:cNvPr>
          <p:cNvCxnSpPr>
            <a:cxnSpLocks/>
          </p:cNvCxnSpPr>
          <p:nvPr/>
        </p:nvCxnSpPr>
        <p:spPr>
          <a:xfrm>
            <a:off x="2959211" y="5328699"/>
            <a:ext cx="64153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997496A-D817-40CB-A96C-E26887D15693}"/>
              </a:ext>
            </a:extLst>
          </p:cNvPr>
          <p:cNvCxnSpPr>
            <a:cxnSpLocks/>
          </p:cNvCxnSpPr>
          <p:nvPr/>
        </p:nvCxnSpPr>
        <p:spPr>
          <a:xfrm>
            <a:off x="2959211" y="5606995"/>
            <a:ext cx="64153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604BA0D-DB74-4FD7-B2C6-F5C3CCDC562F}"/>
              </a:ext>
            </a:extLst>
          </p:cNvPr>
          <p:cNvCxnSpPr>
            <a:cxnSpLocks/>
          </p:cNvCxnSpPr>
          <p:nvPr/>
        </p:nvCxnSpPr>
        <p:spPr>
          <a:xfrm>
            <a:off x="2959211" y="5917095"/>
            <a:ext cx="647103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E547424-5A87-477B-A5DF-982F304F967C}"/>
              </a:ext>
            </a:extLst>
          </p:cNvPr>
          <p:cNvCxnSpPr>
            <a:cxnSpLocks/>
          </p:cNvCxnSpPr>
          <p:nvPr/>
        </p:nvCxnSpPr>
        <p:spPr>
          <a:xfrm>
            <a:off x="2951260" y="6231696"/>
            <a:ext cx="73019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D7E4700-A2AE-4F99-B36F-5BF920D7EE9D}"/>
              </a:ext>
            </a:extLst>
          </p:cNvPr>
          <p:cNvCxnSpPr>
            <a:cxnSpLocks/>
          </p:cNvCxnSpPr>
          <p:nvPr/>
        </p:nvCxnSpPr>
        <p:spPr>
          <a:xfrm>
            <a:off x="4003419" y="1767254"/>
            <a:ext cx="542682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9FFA2C5-7A91-4445-ABF2-D1A193FEC08E}"/>
              </a:ext>
            </a:extLst>
          </p:cNvPr>
          <p:cNvCxnSpPr>
            <a:cxnSpLocks/>
          </p:cNvCxnSpPr>
          <p:nvPr/>
        </p:nvCxnSpPr>
        <p:spPr>
          <a:xfrm>
            <a:off x="2951260" y="2036612"/>
            <a:ext cx="642332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AD726F-1696-4C97-AADE-E2D7C72A361C}"/>
              </a:ext>
            </a:extLst>
          </p:cNvPr>
          <p:cNvCxnSpPr>
            <a:cxnSpLocks/>
          </p:cNvCxnSpPr>
          <p:nvPr/>
        </p:nvCxnSpPr>
        <p:spPr>
          <a:xfrm>
            <a:off x="2951260" y="2337867"/>
            <a:ext cx="16632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19555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F1785F7-BA67-4928-8010-A000E51AF0C2}"/>
              </a:ext>
            </a:extLst>
          </p:cNvPr>
          <p:cNvSpPr txBox="1"/>
          <p:nvPr/>
        </p:nvSpPr>
        <p:spPr>
          <a:xfrm>
            <a:off x="0" y="296636"/>
            <a:ext cx="12192000" cy="784830"/>
          </a:xfrm>
          <a:prstGeom prst="rect">
            <a:avLst/>
          </a:prstGeom>
          <a:noFill/>
        </p:spPr>
        <p:txBody>
          <a:bodyPr wrap="square">
            <a:spAutoFit/>
          </a:bodyPr>
          <a:lstStyle/>
          <a:p>
            <a:r>
              <a:rPr lang="en-US" sz="4500" b="1" dirty="0" smtClean="0">
                <a:latin typeface="Garamond" panose="02020404030301010803" pitchFamily="18" charset="0"/>
              </a:rPr>
              <a:t>Also, some </a:t>
            </a:r>
            <a:r>
              <a:rPr lang="en-US" sz="4500" b="1" dirty="0">
                <a:latin typeface="Garamond" panose="02020404030301010803" pitchFamily="18" charset="0"/>
              </a:rPr>
              <a:t>processes do not change with scales</a:t>
            </a:r>
          </a:p>
        </p:txBody>
      </p:sp>
      <p:sp>
        <p:nvSpPr>
          <p:cNvPr id="11" name="TextBox 10">
            <a:extLst>
              <a:ext uri="{FF2B5EF4-FFF2-40B4-BE49-F238E27FC236}">
                <a16:creationId xmlns:a16="http://schemas.microsoft.com/office/drawing/2014/main" id="{BBEE465C-CCFC-4528-A653-0354AEA25065}"/>
              </a:ext>
            </a:extLst>
          </p:cNvPr>
          <p:cNvSpPr txBox="1"/>
          <p:nvPr/>
        </p:nvSpPr>
        <p:spPr>
          <a:xfrm>
            <a:off x="5081002" y="6223793"/>
            <a:ext cx="7219665" cy="523220"/>
          </a:xfrm>
          <a:prstGeom prst="rect">
            <a:avLst/>
          </a:prstGeom>
          <a:noFill/>
        </p:spPr>
        <p:txBody>
          <a:bodyPr wrap="square">
            <a:spAutoFit/>
          </a:bodyPr>
          <a:lstStyle/>
          <a:p>
            <a:r>
              <a:rPr lang="en-CA" sz="1400" dirty="0">
                <a:latin typeface="Garamond" panose="02020404030301010803" pitchFamily="18" charset="0"/>
              </a:rPr>
              <a:t>Brown et al. (2004) </a:t>
            </a:r>
            <a:r>
              <a:rPr lang="en-CA" sz="1400" dirty="0">
                <a:latin typeface="Garamond" panose="02020404030301010803" pitchFamily="18" charset="0"/>
                <a:hlinkClick r:id="rId2"/>
              </a:rPr>
              <a:t>https://www.esa.org/history/Awards/papers/Brown_JH_MA.pdf</a:t>
            </a:r>
            <a:r>
              <a:rPr lang="en-CA" sz="1400" dirty="0">
                <a:latin typeface="Garamond" panose="02020404030301010803" pitchFamily="18" charset="0"/>
              </a:rPr>
              <a:t> </a:t>
            </a:r>
          </a:p>
          <a:p>
            <a:r>
              <a:rPr lang="en-CA" sz="1400" dirty="0">
                <a:latin typeface="Garamond" panose="02020404030301010803" pitchFamily="18" charset="0"/>
              </a:rPr>
              <a:t>Halley et al. (2004) </a:t>
            </a:r>
            <a:r>
              <a:rPr lang="en-CA" sz="1400" dirty="0">
                <a:latin typeface="Garamond" panose="02020404030301010803" pitchFamily="18" charset="0"/>
                <a:hlinkClick r:id="rId3"/>
              </a:rPr>
              <a:t>https://pdodds.w3.uvm.edu/files/papers/others/everything/halley2004a.pdf</a:t>
            </a:r>
            <a:r>
              <a:rPr lang="en-CA" sz="1400" dirty="0">
                <a:latin typeface="Garamond" panose="02020404030301010803" pitchFamily="18" charset="0"/>
              </a:rPr>
              <a:t> </a:t>
            </a:r>
          </a:p>
        </p:txBody>
      </p:sp>
      <p:pic>
        <p:nvPicPr>
          <p:cNvPr id="3" name="Picture 2">
            <a:extLst>
              <a:ext uri="{FF2B5EF4-FFF2-40B4-BE49-F238E27FC236}">
                <a16:creationId xmlns:a16="http://schemas.microsoft.com/office/drawing/2014/main" id="{E2560EC2-EFDE-4509-BB6C-58422CBAE6D6}"/>
              </a:ext>
            </a:extLst>
          </p:cNvPr>
          <p:cNvPicPr>
            <a:picLocks noChangeAspect="1"/>
          </p:cNvPicPr>
          <p:nvPr/>
        </p:nvPicPr>
        <p:blipFill>
          <a:blip r:embed="rId4"/>
          <a:stretch>
            <a:fillRect/>
          </a:stretch>
        </p:blipFill>
        <p:spPr>
          <a:xfrm>
            <a:off x="5532475" y="1813816"/>
            <a:ext cx="5189670" cy="4254282"/>
          </a:xfrm>
          <a:prstGeom prst="rect">
            <a:avLst/>
          </a:prstGeom>
        </p:spPr>
      </p:pic>
      <p:pic>
        <p:nvPicPr>
          <p:cNvPr id="4" name="Picture 3">
            <a:extLst>
              <a:ext uri="{FF2B5EF4-FFF2-40B4-BE49-F238E27FC236}">
                <a16:creationId xmlns:a16="http://schemas.microsoft.com/office/drawing/2014/main" id="{9131CF00-0AE0-4F30-B9E4-2E015FF2DF8A}"/>
              </a:ext>
            </a:extLst>
          </p:cNvPr>
          <p:cNvPicPr>
            <a:picLocks noChangeAspect="1"/>
          </p:cNvPicPr>
          <p:nvPr/>
        </p:nvPicPr>
        <p:blipFill>
          <a:blip r:embed="rId5"/>
          <a:stretch>
            <a:fillRect/>
          </a:stretch>
        </p:blipFill>
        <p:spPr>
          <a:xfrm>
            <a:off x="455429" y="1797652"/>
            <a:ext cx="3411613" cy="4254282"/>
          </a:xfrm>
          <a:prstGeom prst="rect">
            <a:avLst/>
          </a:prstGeom>
        </p:spPr>
      </p:pic>
      <p:sp>
        <p:nvSpPr>
          <p:cNvPr id="9" name="TextBox 8">
            <a:extLst>
              <a:ext uri="{FF2B5EF4-FFF2-40B4-BE49-F238E27FC236}">
                <a16:creationId xmlns:a16="http://schemas.microsoft.com/office/drawing/2014/main" id="{0CE8CB61-69C4-4D26-88F6-5B66BFD56227}"/>
              </a:ext>
            </a:extLst>
          </p:cNvPr>
          <p:cNvSpPr txBox="1"/>
          <p:nvPr/>
        </p:nvSpPr>
        <p:spPr>
          <a:xfrm>
            <a:off x="455429" y="6177626"/>
            <a:ext cx="3234069" cy="523220"/>
          </a:xfrm>
          <a:prstGeom prst="rect">
            <a:avLst/>
          </a:prstGeom>
          <a:noFill/>
        </p:spPr>
        <p:txBody>
          <a:bodyPr wrap="square">
            <a:spAutoFit/>
          </a:bodyPr>
          <a:lstStyle/>
          <a:p>
            <a:r>
              <a:rPr lang="en-CA" sz="1400" dirty="0">
                <a:latin typeface="Garamond" panose="02020404030301010803" pitchFamily="18" charset="0"/>
                <a:hlinkClick r:id="rId6"/>
              </a:rPr>
              <a:t>https://commons.wikimedia.org/wiki/File:Verhulst-Mandelbrot-Bifurcation.jpg</a:t>
            </a:r>
            <a:r>
              <a:rPr lang="en-CA" sz="1400" dirty="0">
                <a:latin typeface="Garamond" panose="02020404030301010803" pitchFamily="18" charset="0"/>
              </a:rPr>
              <a:t> </a:t>
            </a:r>
          </a:p>
        </p:txBody>
      </p:sp>
      <p:sp>
        <p:nvSpPr>
          <p:cNvPr id="12" name="TextBox 11">
            <a:extLst>
              <a:ext uri="{FF2B5EF4-FFF2-40B4-BE49-F238E27FC236}">
                <a16:creationId xmlns:a16="http://schemas.microsoft.com/office/drawing/2014/main" id="{1F04F514-962D-469E-BE8A-3AAEFC93DAC3}"/>
              </a:ext>
            </a:extLst>
          </p:cNvPr>
          <p:cNvSpPr txBox="1"/>
          <p:nvPr/>
        </p:nvSpPr>
        <p:spPr>
          <a:xfrm>
            <a:off x="359481" y="1154478"/>
            <a:ext cx="11832519" cy="553998"/>
          </a:xfrm>
          <a:prstGeom prst="rect">
            <a:avLst/>
          </a:prstGeom>
          <a:noFill/>
        </p:spPr>
        <p:txBody>
          <a:bodyPr wrap="square">
            <a:spAutoFit/>
          </a:bodyPr>
          <a:lstStyle/>
          <a:p>
            <a:r>
              <a:rPr lang="en-US" sz="3000" dirty="0">
                <a:latin typeface="Garamond" panose="02020404030301010803" pitchFamily="18" charset="0"/>
              </a:rPr>
              <a:t>E.g., fractals </a:t>
            </a:r>
            <a:r>
              <a:rPr lang="en-US" sz="3000" dirty="0" smtClean="0">
                <a:latin typeface="Garamond" panose="02020404030301010803" pitchFamily="18" charset="0"/>
              </a:rPr>
              <a:t>(self-similarity </a:t>
            </a:r>
            <a:r>
              <a:rPr lang="en-US" sz="3000" dirty="0">
                <a:latin typeface="Garamond" panose="02020404030301010803" pitchFamily="18" charset="0"/>
              </a:rPr>
              <a:t>across different scales) and metabolic constraints  </a:t>
            </a:r>
            <a:endParaRPr lang="en-CA" sz="3000" dirty="0">
              <a:latin typeface="Garamond" panose="02020404030301010803" pitchFamily="18" charset="0"/>
            </a:endParaRPr>
          </a:p>
        </p:txBody>
      </p:sp>
    </p:spTree>
    <p:extLst>
      <p:ext uri="{BB962C8B-B14F-4D97-AF65-F5344CB8AC3E}">
        <p14:creationId xmlns:p14="http://schemas.microsoft.com/office/powerpoint/2010/main" val="32742349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119353D-355D-4AF1-A815-D78241358418}"/>
              </a:ext>
            </a:extLst>
          </p:cNvPr>
          <p:cNvSpPr txBox="1"/>
          <p:nvPr/>
        </p:nvSpPr>
        <p:spPr>
          <a:xfrm>
            <a:off x="1240721" y="2078113"/>
            <a:ext cx="9503479" cy="1938992"/>
          </a:xfrm>
          <a:prstGeom prst="rect">
            <a:avLst/>
          </a:prstGeom>
          <a:noFill/>
        </p:spPr>
        <p:txBody>
          <a:bodyPr wrap="square">
            <a:spAutoFit/>
          </a:bodyPr>
          <a:lstStyle/>
          <a:p>
            <a:pPr algn="ctr"/>
            <a:r>
              <a:rPr lang="en-US" sz="6000" b="1" dirty="0">
                <a:latin typeface="Garamond" panose="02020404030301010803" pitchFamily="18" charset="0"/>
              </a:rPr>
              <a:t>Scales </a:t>
            </a:r>
            <a:r>
              <a:rPr lang="en-US" sz="6000" b="1" dirty="0" smtClean="0">
                <a:latin typeface="Garamond" panose="02020404030301010803" pitchFamily="18" charset="0"/>
              </a:rPr>
              <a:t>as a mediator of </a:t>
            </a:r>
            <a:r>
              <a:rPr lang="en-US" sz="6000" b="1" dirty="0">
                <a:latin typeface="Garamond" panose="02020404030301010803" pitchFamily="18" charset="0"/>
              </a:rPr>
              <a:t>contrasting </a:t>
            </a:r>
            <a:r>
              <a:rPr lang="en-US" sz="6000" b="1" dirty="0" smtClean="0">
                <a:latin typeface="Garamond" panose="02020404030301010803" pitchFamily="18" charset="0"/>
              </a:rPr>
              <a:t>perspectives</a:t>
            </a:r>
            <a:endParaRPr lang="en-CA" sz="6000" b="1" dirty="0">
              <a:latin typeface="Garamond" panose="02020404030301010803" pitchFamily="18" charset="0"/>
            </a:endParaRPr>
          </a:p>
        </p:txBody>
      </p:sp>
    </p:spTree>
    <p:extLst>
      <p:ext uri="{BB962C8B-B14F-4D97-AF65-F5344CB8AC3E}">
        <p14:creationId xmlns:p14="http://schemas.microsoft.com/office/powerpoint/2010/main" val="37742162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94" y="6087543"/>
            <a:ext cx="11724904" cy="646331"/>
          </a:xfrm>
          <a:prstGeom prst="rect">
            <a:avLst/>
          </a:prstGeom>
        </p:spPr>
        <p:txBody>
          <a:bodyPr wrap="square">
            <a:spAutoFit/>
          </a:bodyPr>
          <a:lstStyle/>
          <a:p>
            <a:r>
              <a:rPr lang="en-US" dirty="0" err="1" smtClean="0"/>
              <a:t>Pruden</a:t>
            </a:r>
            <a:r>
              <a:rPr lang="en-US" dirty="0" smtClean="0"/>
              <a:t> </a:t>
            </a:r>
            <a:r>
              <a:rPr lang="en-US" dirty="0"/>
              <a:t>and Leighton (2018) </a:t>
            </a:r>
            <a:r>
              <a:rPr lang="en-US" dirty="0">
                <a:hlinkClick r:id="rId2"/>
              </a:rPr>
              <a:t>https://</a:t>
            </a:r>
            <a:r>
              <a:rPr lang="en-US" dirty="0" smtClean="0">
                <a:hlinkClick r:id="rId2"/>
              </a:rPr>
              <a:t>link.springer.com/chapter/10.1007/978-3-319-73795-9_7</a:t>
            </a:r>
            <a:r>
              <a:rPr lang="en-US" dirty="0" smtClean="0"/>
              <a:t> </a:t>
            </a:r>
            <a:endParaRPr lang="en-US" dirty="0"/>
          </a:p>
          <a:p>
            <a:r>
              <a:rPr lang="en-US" dirty="0" smtClean="0"/>
              <a:t>McGill and Collins (2003) </a:t>
            </a:r>
            <a:r>
              <a:rPr lang="en-US" dirty="0" smtClean="0">
                <a:hlinkClick r:id="rId3"/>
              </a:rPr>
              <a:t>https</a:t>
            </a:r>
            <a:r>
              <a:rPr lang="en-US" dirty="0">
                <a:hlinkClick r:id="rId3"/>
              </a:rPr>
              <a:t>://</a:t>
            </a:r>
            <a:r>
              <a:rPr lang="en-US" dirty="0" smtClean="0">
                <a:hlinkClick r:id="rId3"/>
              </a:rPr>
              <a:t>citeseerx.ist.psu.edu/viewdoc/download?doi=10.1.1.499.9375&amp;rep=rep1&amp;type=pdf</a:t>
            </a:r>
            <a:r>
              <a:rPr lang="en-US" dirty="0" smtClean="0"/>
              <a:t> </a:t>
            </a:r>
            <a:endParaRPr lang="en-US" dirty="0"/>
          </a:p>
        </p:txBody>
      </p:sp>
      <p:pic>
        <p:nvPicPr>
          <p:cNvPr id="3" name="Picture 2"/>
          <p:cNvPicPr>
            <a:picLocks noChangeAspect="1"/>
          </p:cNvPicPr>
          <p:nvPr/>
        </p:nvPicPr>
        <p:blipFill rotWithShape="1">
          <a:blip r:embed="rId4"/>
          <a:srcRect l="31567" t="21111" r="33933" b="24667"/>
          <a:stretch/>
        </p:blipFill>
        <p:spPr>
          <a:xfrm>
            <a:off x="6174246" y="949409"/>
            <a:ext cx="5480668" cy="4845228"/>
          </a:xfrm>
          <a:prstGeom prst="rect">
            <a:avLst/>
          </a:prstGeom>
        </p:spPr>
      </p:pic>
      <p:sp>
        <p:nvSpPr>
          <p:cNvPr id="5" name="TextBox 4">
            <a:extLst>
              <a:ext uri="{FF2B5EF4-FFF2-40B4-BE49-F238E27FC236}">
                <a16:creationId xmlns:a16="http://schemas.microsoft.com/office/drawing/2014/main" id="{76A354F7-A82E-4874-95D9-A60CCE4BEF00}"/>
              </a:ext>
            </a:extLst>
          </p:cNvPr>
          <p:cNvSpPr txBox="1"/>
          <p:nvPr/>
        </p:nvSpPr>
        <p:spPr>
          <a:xfrm>
            <a:off x="78246" y="111971"/>
            <a:ext cx="12192000" cy="784830"/>
          </a:xfrm>
          <a:prstGeom prst="rect">
            <a:avLst/>
          </a:prstGeom>
          <a:noFill/>
        </p:spPr>
        <p:txBody>
          <a:bodyPr wrap="square">
            <a:spAutoFit/>
          </a:bodyPr>
          <a:lstStyle/>
          <a:p>
            <a:r>
              <a:rPr lang="en-US" sz="4500" b="1" dirty="0">
                <a:latin typeface="Garamond" panose="02020404030301010803" pitchFamily="18" charset="0"/>
              </a:rPr>
              <a:t>	Species-area relationship</a:t>
            </a:r>
          </a:p>
        </p:txBody>
      </p:sp>
      <p:pic>
        <p:nvPicPr>
          <p:cNvPr id="6" name="Picture 5"/>
          <p:cNvPicPr>
            <a:picLocks noChangeAspect="1"/>
          </p:cNvPicPr>
          <p:nvPr/>
        </p:nvPicPr>
        <p:blipFill>
          <a:blip r:embed="rId5"/>
          <a:stretch>
            <a:fillRect/>
          </a:stretch>
        </p:blipFill>
        <p:spPr>
          <a:xfrm>
            <a:off x="411139" y="1488497"/>
            <a:ext cx="5452312" cy="3767052"/>
          </a:xfrm>
          <a:prstGeom prst="rect">
            <a:avLst/>
          </a:prstGeom>
        </p:spPr>
      </p:pic>
    </p:spTree>
    <p:extLst>
      <p:ext uri="{BB962C8B-B14F-4D97-AF65-F5344CB8AC3E}">
        <p14:creationId xmlns:p14="http://schemas.microsoft.com/office/powerpoint/2010/main" val="17954171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650F42-F824-414E-81B6-E84EB78CF6CD}"/>
              </a:ext>
            </a:extLst>
          </p:cNvPr>
          <p:cNvPicPr>
            <a:picLocks noChangeAspect="1"/>
          </p:cNvPicPr>
          <p:nvPr/>
        </p:nvPicPr>
        <p:blipFill rotWithShape="1">
          <a:blip r:embed="rId2"/>
          <a:srcRect t="3797" b="12869"/>
          <a:stretch/>
        </p:blipFill>
        <p:spPr>
          <a:xfrm>
            <a:off x="151165" y="682196"/>
            <a:ext cx="8076384" cy="6015383"/>
          </a:xfrm>
          <a:prstGeom prst="rect">
            <a:avLst/>
          </a:prstGeom>
        </p:spPr>
      </p:pic>
      <p:sp>
        <p:nvSpPr>
          <p:cNvPr id="7" name="TextBox 6">
            <a:extLst>
              <a:ext uri="{FF2B5EF4-FFF2-40B4-BE49-F238E27FC236}">
                <a16:creationId xmlns:a16="http://schemas.microsoft.com/office/drawing/2014/main" id="{AC0BF96C-D2EE-4C51-B782-4E23FF58F9BD}"/>
              </a:ext>
            </a:extLst>
          </p:cNvPr>
          <p:cNvSpPr txBox="1"/>
          <p:nvPr/>
        </p:nvSpPr>
        <p:spPr>
          <a:xfrm>
            <a:off x="7035023" y="6465907"/>
            <a:ext cx="5146159" cy="369332"/>
          </a:xfrm>
          <a:prstGeom prst="rect">
            <a:avLst/>
          </a:prstGeom>
          <a:noFill/>
        </p:spPr>
        <p:txBody>
          <a:bodyPr wrap="square">
            <a:spAutoFit/>
          </a:bodyPr>
          <a:lstStyle/>
          <a:p>
            <a:r>
              <a:rPr lang="en-CA" dirty="0">
                <a:latin typeface="Garamond" panose="02020404030301010803" pitchFamily="18" charset="0"/>
              </a:rPr>
              <a:t>Preston (1960) </a:t>
            </a:r>
            <a:r>
              <a:rPr lang="en-CA" dirty="0">
                <a:latin typeface="Garamond" panose="02020404030301010803" pitchFamily="18" charset="0"/>
                <a:hlinkClick r:id="rId3"/>
              </a:rPr>
              <a:t>https://www.jstor.org/stable/1931793</a:t>
            </a:r>
            <a:r>
              <a:rPr lang="en-CA" dirty="0">
                <a:latin typeface="Garamond" panose="02020404030301010803" pitchFamily="18" charset="0"/>
              </a:rPr>
              <a:t> </a:t>
            </a:r>
          </a:p>
        </p:txBody>
      </p:sp>
      <p:sp>
        <p:nvSpPr>
          <p:cNvPr id="5" name="TextBox 4">
            <a:extLst>
              <a:ext uri="{FF2B5EF4-FFF2-40B4-BE49-F238E27FC236}">
                <a16:creationId xmlns:a16="http://schemas.microsoft.com/office/drawing/2014/main" id="{F5C538CC-3F76-46B1-BF58-84DB735885DD}"/>
              </a:ext>
            </a:extLst>
          </p:cNvPr>
          <p:cNvSpPr txBox="1"/>
          <p:nvPr/>
        </p:nvSpPr>
        <p:spPr>
          <a:xfrm>
            <a:off x="6818046" y="3239285"/>
            <a:ext cx="5580112" cy="1938992"/>
          </a:xfrm>
          <a:prstGeom prst="rect">
            <a:avLst/>
          </a:prstGeom>
          <a:noFill/>
        </p:spPr>
        <p:txBody>
          <a:bodyPr wrap="square">
            <a:spAutoFit/>
          </a:bodyPr>
          <a:lstStyle/>
          <a:p>
            <a:r>
              <a:rPr lang="en-CA" sz="3000" b="1" dirty="0" smtClean="0">
                <a:latin typeface="Garamond" panose="02020404030301010803" pitchFamily="18" charset="0"/>
              </a:rPr>
              <a:t>Spatial scale: the </a:t>
            </a:r>
            <a:r>
              <a:rPr lang="en-CA" sz="3000" b="1" dirty="0">
                <a:latin typeface="Garamond" panose="02020404030301010803" pitchFamily="18" charset="0"/>
              </a:rPr>
              <a:t>relationship between plot size (P) and the range of species (R) mediates this relationship</a:t>
            </a:r>
          </a:p>
        </p:txBody>
      </p:sp>
      <p:sp>
        <p:nvSpPr>
          <p:cNvPr id="6" name="TextBox 5">
            <a:extLst>
              <a:ext uri="{FF2B5EF4-FFF2-40B4-BE49-F238E27FC236}">
                <a16:creationId xmlns:a16="http://schemas.microsoft.com/office/drawing/2014/main" id="{D6B29A85-31EA-4087-B90D-FDE9DB0C7027}"/>
              </a:ext>
            </a:extLst>
          </p:cNvPr>
          <p:cNvSpPr txBox="1"/>
          <p:nvPr/>
        </p:nvSpPr>
        <p:spPr>
          <a:xfrm>
            <a:off x="1557670" y="1264349"/>
            <a:ext cx="2165243" cy="553998"/>
          </a:xfrm>
          <a:prstGeom prst="rect">
            <a:avLst/>
          </a:prstGeom>
          <a:noFill/>
        </p:spPr>
        <p:txBody>
          <a:bodyPr wrap="square">
            <a:spAutoFit/>
          </a:bodyPr>
          <a:lstStyle/>
          <a:p>
            <a:r>
              <a:rPr lang="en-CA" sz="3000" b="1" dirty="0">
                <a:highlight>
                  <a:srgbClr val="00FFFF"/>
                </a:highlight>
                <a:latin typeface="Garamond" panose="02020404030301010803" pitchFamily="18" charset="0"/>
              </a:rPr>
              <a:t>P &lt;&lt; R</a:t>
            </a:r>
          </a:p>
        </p:txBody>
      </p:sp>
      <p:sp>
        <p:nvSpPr>
          <p:cNvPr id="8" name="TextBox 7">
            <a:extLst>
              <a:ext uri="{FF2B5EF4-FFF2-40B4-BE49-F238E27FC236}">
                <a16:creationId xmlns:a16="http://schemas.microsoft.com/office/drawing/2014/main" id="{0E11C94B-74FD-4491-ADB5-A31BA8809D63}"/>
              </a:ext>
            </a:extLst>
          </p:cNvPr>
          <p:cNvSpPr txBox="1"/>
          <p:nvPr/>
        </p:nvSpPr>
        <p:spPr>
          <a:xfrm>
            <a:off x="7242044" y="1261896"/>
            <a:ext cx="1738669" cy="553998"/>
          </a:xfrm>
          <a:prstGeom prst="rect">
            <a:avLst/>
          </a:prstGeom>
          <a:noFill/>
        </p:spPr>
        <p:txBody>
          <a:bodyPr wrap="square">
            <a:spAutoFit/>
          </a:bodyPr>
          <a:lstStyle/>
          <a:p>
            <a:r>
              <a:rPr lang="en-CA" sz="3000" b="1" dirty="0">
                <a:highlight>
                  <a:srgbClr val="FFFF00"/>
                </a:highlight>
                <a:latin typeface="Garamond" panose="02020404030301010803" pitchFamily="18" charset="0"/>
              </a:rPr>
              <a:t>P &gt;&gt; R</a:t>
            </a:r>
          </a:p>
        </p:txBody>
      </p:sp>
      <p:sp>
        <p:nvSpPr>
          <p:cNvPr id="9" name="TextBox 8">
            <a:extLst>
              <a:ext uri="{FF2B5EF4-FFF2-40B4-BE49-F238E27FC236}">
                <a16:creationId xmlns:a16="http://schemas.microsoft.com/office/drawing/2014/main" id="{65005CB3-8743-4440-AD22-73CDD66CE2ED}"/>
              </a:ext>
            </a:extLst>
          </p:cNvPr>
          <p:cNvSpPr txBox="1"/>
          <p:nvPr/>
        </p:nvSpPr>
        <p:spPr>
          <a:xfrm>
            <a:off x="4189357" y="1261896"/>
            <a:ext cx="1405900" cy="553998"/>
          </a:xfrm>
          <a:prstGeom prst="rect">
            <a:avLst/>
          </a:prstGeom>
          <a:noFill/>
        </p:spPr>
        <p:txBody>
          <a:bodyPr wrap="square">
            <a:spAutoFit/>
          </a:bodyPr>
          <a:lstStyle/>
          <a:p>
            <a:r>
              <a:rPr lang="en-CA" sz="3000" b="1" dirty="0">
                <a:highlight>
                  <a:srgbClr val="00FF00"/>
                </a:highlight>
                <a:latin typeface="Garamond" panose="02020404030301010803" pitchFamily="18" charset="0"/>
              </a:rPr>
              <a:t>P ~ R</a:t>
            </a:r>
          </a:p>
        </p:txBody>
      </p:sp>
      <p:sp>
        <p:nvSpPr>
          <p:cNvPr id="2" name="Rectangle 1"/>
          <p:cNvSpPr/>
          <p:nvPr/>
        </p:nvSpPr>
        <p:spPr>
          <a:xfrm>
            <a:off x="6818046" y="5228051"/>
            <a:ext cx="5492786" cy="369332"/>
          </a:xfrm>
          <a:prstGeom prst="rect">
            <a:avLst/>
          </a:prstGeom>
        </p:spPr>
        <p:txBody>
          <a:bodyPr wrap="none">
            <a:spAutoFit/>
          </a:bodyPr>
          <a:lstStyle/>
          <a:p>
            <a:r>
              <a:rPr lang="en-US" dirty="0" smtClean="0">
                <a:latin typeface="Garamond" panose="02020404030301010803" pitchFamily="18" charset="0"/>
              </a:rPr>
              <a:t>FYI </a:t>
            </a:r>
            <a:r>
              <a:rPr lang="en-US" dirty="0" smtClean="0">
                <a:latin typeface="Garamond" panose="02020404030301010803" pitchFamily="18" charset="0"/>
                <a:hlinkClick r:id="rId4"/>
              </a:rPr>
              <a:t>https</a:t>
            </a:r>
            <a:r>
              <a:rPr lang="en-US" dirty="0">
                <a:latin typeface="Garamond" panose="02020404030301010803" pitchFamily="18" charset="0"/>
                <a:hlinkClick r:id="rId4"/>
              </a:rPr>
              <a:t>://</a:t>
            </a:r>
            <a:r>
              <a:rPr lang="en-US" dirty="0" smtClean="0">
                <a:latin typeface="Garamond" panose="02020404030301010803" pitchFamily="18" charset="0"/>
                <a:hlinkClick r:id="rId4"/>
              </a:rPr>
              <a:t>www.youtube.com/watch?v=YfbKYKPUzdo</a:t>
            </a:r>
            <a:r>
              <a:rPr lang="en-US" dirty="0" smtClean="0">
                <a:latin typeface="Garamond" panose="02020404030301010803" pitchFamily="18" charset="0"/>
              </a:rPr>
              <a:t> </a:t>
            </a:r>
            <a:endParaRPr lang="en-US" dirty="0">
              <a:latin typeface="Garamond" panose="02020404030301010803" pitchFamily="18" charset="0"/>
            </a:endParaRPr>
          </a:p>
        </p:txBody>
      </p:sp>
    </p:spTree>
    <p:extLst>
      <p:ext uri="{BB962C8B-B14F-4D97-AF65-F5344CB8AC3E}">
        <p14:creationId xmlns:p14="http://schemas.microsoft.com/office/powerpoint/2010/main" val="41934689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1785F7-BA67-4928-8010-A000E51AF0C2}"/>
              </a:ext>
            </a:extLst>
          </p:cNvPr>
          <p:cNvSpPr txBox="1"/>
          <p:nvPr/>
        </p:nvSpPr>
        <p:spPr>
          <a:xfrm>
            <a:off x="187844" y="973852"/>
            <a:ext cx="4114021" cy="646331"/>
          </a:xfrm>
          <a:prstGeom prst="rect">
            <a:avLst/>
          </a:prstGeom>
          <a:noFill/>
        </p:spPr>
        <p:txBody>
          <a:bodyPr wrap="square">
            <a:spAutoFit/>
          </a:bodyPr>
          <a:lstStyle/>
          <a:p>
            <a:r>
              <a:rPr lang="en-US" sz="3600" dirty="0" smtClean="0">
                <a:latin typeface="Garamond" panose="02020404030301010803" pitchFamily="18" charset="0"/>
              </a:rPr>
              <a:t>Spatial scale 	</a:t>
            </a:r>
            <a:endParaRPr lang="en-US" sz="3600" dirty="0">
              <a:latin typeface="Garamond" panose="02020404030301010803"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12172979"/>
              </p:ext>
            </p:extLst>
          </p:nvPr>
        </p:nvGraphicFramePr>
        <p:xfrm>
          <a:off x="4615630" y="382618"/>
          <a:ext cx="1828800" cy="1828800"/>
        </p:xfrm>
        <a:graphic>
          <a:graphicData uri="http://schemas.openxmlformats.org/drawingml/2006/table">
            <a:tbl>
              <a:tblPr firstRow="1" bandRow="1">
                <a:tableStyleId>{5940675A-B579-460E-94D1-54222C63F5DA}</a:tableStyleId>
              </a:tblPr>
              <a:tblGrid>
                <a:gridCol w="1828800">
                  <a:extLst>
                    <a:ext uri="{9D8B030D-6E8A-4147-A177-3AD203B41FA5}">
                      <a16:colId xmlns:a16="http://schemas.microsoft.com/office/drawing/2014/main" val="3487502694"/>
                    </a:ext>
                  </a:extLst>
                </a:gridCol>
              </a:tblGrid>
              <a:tr h="1828800">
                <a:tc>
                  <a:txBody>
                    <a:bodyPr/>
                    <a:lstStyle/>
                    <a:p>
                      <a:endParaRPr lang="en-US" sz="200" dirty="0"/>
                    </a:p>
                  </a:txBody>
                  <a:tcPr/>
                </a:tc>
                <a:extLst>
                  <a:ext uri="{0D108BD9-81ED-4DB2-BD59-A6C34878D82A}">
                    <a16:rowId xmlns:a16="http://schemas.microsoft.com/office/drawing/2014/main" val="160917806"/>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053067272"/>
              </p:ext>
            </p:extLst>
          </p:nvPr>
        </p:nvGraphicFramePr>
        <p:xfrm>
          <a:off x="6903836" y="382618"/>
          <a:ext cx="1828800" cy="1828800"/>
        </p:xfrm>
        <a:graphic>
          <a:graphicData uri="http://schemas.openxmlformats.org/drawingml/2006/table">
            <a:tbl>
              <a:tblPr firstRow="1" bandRow="1">
                <a:tableStyleId>{5940675A-B579-460E-94D1-54222C63F5DA}</a:tableStyleId>
              </a:tblPr>
              <a:tblGrid>
                <a:gridCol w="914400">
                  <a:extLst>
                    <a:ext uri="{9D8B030D-6E8A-4147-A177-3AD203B41FA5}">
                      <a16:colId xmlns:a16="http://schemas.microsoft.com/office/drawing/2014/main" val="3487502694"/>
                    </a:ext>
                  </a:extLst>
                </a:gridCol>
                <a:gridCol w="914400">
                  <a:extLst>
                    <a:ext uri="{9D8B030D-6E8A-4147-A177-3AD203B41FA5}">
                      <a16:colId xmlns:a16="http://schemas.microsoft.com/office/drawing/2014/main" val="3076481178"/>
                    </a:ext>
                  </a:extLst>
                </a:gridCol>
              </a:tblGrid>
              <a:tr h="91440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02565791"/>
                  </a:ext>
                </a:extLst>
              </a:tr>
              <a:tr h="91440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65737589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986567939"/>
              </p:ext>
            </p:extLst>
          </p:nvPr>
        </p:nvGraphicFramePr>
        <p:xfrm>
          <a:off x="9192042" y="382618"/>
          <a:ext cx="1822408" cy="182880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3487502694"/>
                    </a:ext>
                  </a:extLst>
                </a:gridCol>
                <a:gridCol w="457200">
                  <a:extLst>
                    <a:ext uri="{9D8B030D-6E8A-4147-A177-3AD203B41FA5}">
                      <a16:colId xmlns:a16="http://schemas.microsoft.com/office/drawing/2014/main" val="3076481178"/>
                    </a:ext>
                  </a:extLst>
                </a:gridCol>
                <a:gridCol w="457200">
                  <a:extLst>
                    <a:ext uri="{9D8B030D-6E8A-4147-A177-3AD203B41FA5}">
                      <a16:colId xmlns:a16="http://schemas.microsoft.com/office/drawing/2014/main" val="3490379258"/>
                    </a:ext>
                  </a:extLst>
                </a:gridCol>
                <a:gridCol w="450808">
                  <a:extLst>
                    <a:ext uri="{9D8B030D-6E8A-4147-A177-3AD203B41FA5}">
                      <a16:colId xmlns:a16="http://schemas.microsoft.com/office/drawing/2014/main" val="1182689275"/>
                    </a:ext>
                  </a:extLst>
                </a:gridCol>
              </a:tblGrid>
              <a:tr h="457200">
                <a:tc>
                  <a:txBody>
                    <a:bodyPr/>
                    <a:lstStyle/>
                    <a:p>
                      <a:endParaRPr lang="en-US" sz="200"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60917806"/>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192323404"/>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802565791"/>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57375897"/>
                  </a:ext>
                </a:extLst>
              </a:tr>
            </a:tbl>
          </a:graphicData>
        </a:graphic>
      </p:graphicFrame>
      <p:sp>
        <p:nvSpPr>
          <p:cNvPr id="22" name="TextBox 21">
            <a:extLst>
              <a:ext uri="{FF2B5EF4-FFF2-40B4-BE49-F238E27FC236}">
                <a16:creationId xmlns:a16="http://schemas.microsoft.com/office/drawing/2014/main" id="{DF1785F7-BA67-4928-8010-A000E51AF0C2}"/>
              </a:ext>
            </a:extLst>
          </p:cNvPr>
          <p:cNvSpPr txBox="1"/>
          <p:nvPr/>
        </p:nvSpPr>
        <p:spPr>
          <a:xfrm>
            <a:off x="187845" y="3638577"/>
            <a:ext cx="4114021" cy="646331"/>
          </a:xfrm>
          <a:prstGeom prst="rect">
            <a:avLst/>
          </a:prstGeom>
          <a:noFill/>
        </p:spPr>
        <p:txBody>
          <a:bodyPr wrap="square">
            <a:spAutoFit/>
          </a:bodyPr>
          <a:lstStyle/>
          <a:p>
            <a:r>
              <a:rPr lang="en-US" sz="3600" dirty="0" smtClean="0">
                <a:latin typeface="Garamond" panose="02020404030301010803" pitchFamily="18" charset="0"/>
              </a:rPr>
              <a:t>Temporal scale 	</a:t>
            </a:r>
            <a:endParaRPr lang="en-US" sz="3600" dirty="0">
              <a:latin typeface="Garamond" panose="02020404030301010803" pitchFamily="18" charset="0"/>
            </a:endParaRPr>
          </a:p>
        </p:txBody>
      </p:sp>
      <p:cxnSp>
        <p:nvCxnSpPr>
          <p:cNvPr id="24" name="Straight Arrow Connector 23"/>
          <p:cNvCxnSpPr/>
          <p:nvPr/>
        </p:nvCxnSpPr>
        <p:spPr>
          <a:xfrm>
            <a:off x="4302207" y="4473517"/>
            <a:ext cx="491319" cy="4640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F1785F7-BA67-4928-8010-A000E51AF0C2}"/>
              </a:ext>
            </a:extLst>
          </p:cNvPr>
          <p:cNvSpPr txBox="1"/>
          <p:nvPr/>
        </p:nvSpPr>
        <p:spPr>
          <a:xfrm rot="2569385">
            <a:off x="3820980" y="4535975"/>
            <a:ext cx="1169349" cy="475671"/>
          </a:xfrm>
          <a:prstGeom prst="rect">
            <a:avLst/>
          </a:prstGeom>
          <a:noFill/>
        </p:spPr>
        <p:txBody>
          <a:bodyPr wrap="square">
            <a:spAutoFit/>
          </a:bodyPr>
          <a:lstStyle/>
          <a:p>
            <a:pPr algn="ctr"/>
            <a:r>
              <a:rPr lang="en-US" sz="2400" dirty="0" smtClean="0">
                <a:latin typeface="Garamond" panose="02020404030301010803" pitchFamily="18" charset="0"/>
              </a:rPr>
              <a:t>Time</a:t>
            </a:r>
            <a:endParaRPr lang="en-US" sz="2400" dirty="0">
              <a:latin typeface="Garamond" panose="02020404030301010803" pitchFamily="18" charset="0"/>
            </a:endParaRPr>
          </a:p>
        </p:txBody>
      </p:sp>
      <p:cxnSp>
        <p:nvCxnSpPr>
          <p:cNvPr id="26" name="Straight Arrow Connector 25"/>
          <p:cNvCxnSpPr/>
          <p:nvPr/>
        </p:nvCxnSpPr>
        <p:spPr>
          <a:xfrm>
            <a:off x="6718487" y="4573441"/>
            <a:ext cx="491319" cy="4640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9234123" y="4696448"/>
            <a:ext cx="491319" cy="4640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Isosceles Triangle 27"/>
          <p:cNvSpPr/>
          <p:nvPr/>
        </p:nvSpPr>
        <p:spPr>
          <a:xfrm>
            <a:off x="4301865" y="5489149"/>
            <a:ext cx="7380295" cy="1056998"/>
          </a:xfrm>
          <a:prstGeom prst="triangle">
            <a:avLst>
              <a:gd name="adj" fmla="val 100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latin typeface="Garamond" panose="02020404030301010803" pitchFamily="18" charset="0"/>
              </a:rPr>
              <a:t>Resolution</a:t>
            </a:r>
            <a:endParaRPr lang="en-US" sz="3600" b="1" dirty="0">
              <a:latin typeface="Garamond" panose="02020404030301010803" pitchFamily="18" charset="0"/>
            </a:endParaRPr>
          </a:p>
        </p:txBody>
      </p:sp>
      <p:graphicFrame>
        <p:nvGraphicFramePr>
          <p:cNvPr id="23" name="Table 22"/>
          <p:cNvGraphicFramePr>
            <a:graphicFrameLocks noGrp="1"/>
          </p:cNvGraphicFramePr>
          <p:nvPr>
            <p:extLst>
              <p:ext uri="{D42A27DB-BD31-4B8C-83A1-F6EECF244321}">
                <p14:modId xmlns:p14="http://schemas.microsoft.com/office/powerpoint/2010/main" val="1411562756"/>
              </p:ext>
            </p:extLst>
          </p:nvPr>
        </p:nvGraphicFramePr>
        <p:xfrm>
          <a:off x="4558352" y="2724177"/>
          <a:ext cx="1828800" cy="1828800"/>
        </p:xfrm>
        <a:graphic>
          <a:graphicData uri="http://schemas.openxmlformats.org/drawingml/2006/table">
            <a:tbl>
              <a:tblPr firstRow="1" bandRow="1">
                <a:tableStyleId>{5940675A-B579-460E-94D1-54222C63F5DA}</a:tableStyleId>
              </a:tblPr>
              <a:tblGrid>
                <a:gridCol w="1828800">
                  <a:extLst>
                    <a:ext uri="{9D8B030D-6E8A-4147-A177-3AD203B41FA5}">
                      <a16:colId xmlns:a16="http://schemas.microsoft.com/office/drawing/2014/main" val="3487502694"/>
                    </a:ext>
                  </a:extLst>
                </a:gridCol>
              </a:tblGrid>
              <a:tr h="1828800">
                <a:tc>
                  <a:txBody>
                    <a:bodyPr/>
                    <a:lstStyle/>
                    <a:p>
                      <a:endParaRPr lang="en-US" sz="200" dirty="0"/>
                    </a:p>
                  </a:txBody>
                  <a:tcPr/>
                </a:tc>
                <a:extLst>
                  <a:ext uri="{0D108BD9-81ED-4DB2-BD59-A6C34878D82A}">
                    <a16:rowId xmlns:a16="http://schemas.microsoft.com/office/drawing/2014/main" val="160917806"/>
                  </a:ext>
                </a:extLst>
              </a:tr>
            </a:tbl>
          </a:graphicData>
        </a:graphic>
      </p:graphicFrame>
      <p:graphicFrame>
        <p:nvGraphicFramePr>
          <p:cNvPr id="29" name="Table 28"/>
          <p:cNvGraphicFramePr>
            <a:graphicFrameLocks noGrp="1"/>
          </p:cNvGraphicFramePr>
          <p:nvPr>
            <p:extLst>
              <p:ext uri="{D42A27DB-BD31-4B8C-83A1-F6EECF244321}">
                <p14:modId xmlns:p14="http://schemas.microsoft.com/office/powerpoint/2010/main" val="208294233"/>
              </p:ext>
            </p:extLst>
          </p:nvPr>
        </p:nvGraphicFramePr>
        <p:xfrm>
          <a:off x="6847668" y="2724177"/>
          <a:ext cx="1828800" cy="1828800"/>
        </p:xfrm>
        <a:graphic>
          <a:graphicData uri="http://schemas.openxmlformats.org/drawingml/2006/table">
            <a:tbl>
              <a:tblPr firstRow="1" bandRow="1">
                <a:tableStyleId>{5940675A-B579-460E-94D1-54222C63F5DA}</a:tableStyleId>
              </a:tblPr>
              <a:tblGrid>
                <a:gridCol w="1828800">
                  <a:extLst>
                    <a:ext uri="{9D8B030D-6E8A-4147-A177-3AD203B41FA5}">
                      <a16:colId xmlns:a16="http://schemas.microsoft.com/office/drawing/2014/main" val="3487502694"/>
                    </a:ext>
                  </a:extLst>
                </a:gridCol>
              </a:tblGrid>
              <a:tr h="1828800">
                <a:tc>
                  <a:txBody>
                    <a:bodyPr/>
                    <a:lstStyle/>
                    <a:p>
                      <a:endParaRPr lang="en-US" sz="200" dirty="0"/>
                    </a:p>
                  </a:txBody>
                  <a:tcPr>
                    <a:solidFill>
                      <a:schemeClr val="bg1"/>
                    </a:solidFill>
                  </a:tcPr>
                </a:tc>
                <a:extLst>
                  <a:ext uri="{0D108BD9-81ED-4DB2-BD59-A6C34878D82A}">
                    <a16:rowId xmlns:a16="http://schemas.microsoft.com/office/drawing/2014/main" val="160917806"/>
                  </a:ext>
                </a:extLst>
              </a:tr>
            </a:tbl>
          </a:graphicData>
        </a:graphic>
      </p:graphicFrame>
      <p:graphicFrame>
        <p:nvGraphicFramePr>
          <p:cNvPr id="30" name="Table 29"/>
          <p:cNvGraphicFramePr>
            <a:graphicFrameLocks noGrp="1"/>
          </p:cNvGraphicFramePr>
          <p:nvPr>
            <p:extLst>
              <p:ext uri="{D42A27DB-BD31-4B8C-83A1-F6EECF244321}">
                <p14:modId xmlns:p14="http://schemas.microsoft.com/office/powerpoint/2010/main" val="2301466486"/>
              </p:ext>
            </p:extLst>
          </p:nvPr>
        </p:nvGraphicFramePr>
        <p:xfrm>
          <a:off x="9188846" y="2724177"/>
          <a:ext cx="1828800" cy="1828800"/>
        </p:xfrm>
        <a:graphic>
          <a:graphicData uri="http://schemas.openxmlformats.org/drawingml/2006/table">
            <a:tbl>
              <a:tblPr firstRow="1" bandRow="1">
                <a:tableStyleId>{5940675A-B579-460E-94D1-54222C63F5DA}</a:tableStyleId>
              </a:tblPr>
              <a:tblGrid>
                <a:gridCol w="1828800">
                  <a:extLst>
                    <a:ext uri="{9D8B030D-6E8A-4147-A177-3AD203B41FA5}">
                      <a16:colId xmlns:a16="http://schemas.microsoft.com/office/drawing/2014/main" val="3487502694"/>
                    </a:ext>
                  </a:extLst>
                </a:gridCol>
              </a:tblGrid>
              <a:tr h="1828800">
                <a:tc>
                  <a:txBody>
                    <a:bodyPr/>
                    <a:lstStyle/>
                    <a:p>
                      <a:endParaRPr lang="en-US" sz="200" dirty="0"/>
                    </a:p>
                  </a:txBody>
                  <a:tcPr>
                    <a:solidFill>
                      <a:schemeClr val="bg1"/>
                    </a:solidFill>
                  </a:tcPr>
                </a:tc>
                <a:extLst>
                  <a:ext uri="{0D108BD9-81ED-4DB2-BD59-A6C34878D82A}">
                    <a16:rowId xmlns:a16="http://schemas.microsoft.com/office/drawing/2014/main" val="160917806"/>
                  </a:ext>
                </a:extLst>
              </a:tr>
            </a:tbl>
          </a:graphicData>
        </a:graphic>
      </p:graphicFrame>
      <p:graphicFrame>
        <p:nvGraphicFramePr>
          <p:cNvPr id="33" name="Table 32"/>
          <p:cNvGraphicFramePr>
            <a:graphicFrameLocks noGrp="1"/>
          </p:cNvGraphicFramePr>
          <p:nvPr>
            <p:extLst>
              <p:ext uri="{D42A27DB-BD31-4B8C-83A1-F6EECF244321}">
                <p14:modId xmlns:p14="http://schemas.microsoft.com/office/powerpoint/2010/main" val="3731749157"/>
              </p:ext>
            </p:extLst>
          </p:nvPr>
        </p:nvGraphicFramePr>
        <p:xfrm>
          <a:off x="9341246" y="2876577"/>
          <a:ext cx="1828800" cy="1828800"/>
        </p:xfrm>
        <a:graphic>
          <a:graphicData uri="http://schemas.openxmlformats.org/drawingml/2006/table">
            <a:tbl>
              <a:tblPr firstRow="1" bandRow="1">
                <a:tableStyleId>{5940675A-B579-460E-94D1-54222C63F5DA}</a:tableStyleId>
              </a:tblPr>
              <a:tblGrid>
                <a:gridCol w="1828800">
                  <a:extLst>
                    <a:ext uri="{9D8B030D-6E8A-4147-A177-3AD203B41FA5}">
                      <a16:colId xmlns:a16="http://schemas.microsoft.com/office/drawing/2014/main" val="3487502694"/>
                    </a:ext>
                  </a:extLst>
                </a:gridCol>
              </a:tblGrid>
              <a:tr h="1828800">
                <a:tc>
                  <a:txBody>
                    <a:bodyPr/>
                    <a:lstStyle/>
                    <a:p>
                      <a:endParaRPr lang="en-US" sz="200" dirty="0"/>
                    </a:p>
                  </a:txBody>
                  <a:tcPr>
                    <a:solidFill>
                      <a:schemeClr val="bg1"/>
                    </a:solidFill>
                  </a:tcPr>
                </a:tc>
                <a:extLst>
                  <a:ext uri="{0D108BD9-81ED-4DB2-BD59-A6C34878D82A}">
                    <a16:rowId xmlns:a16="http://schemas.microsoft.com/office/drawing/2014/main" val="160917806"/>
                  </a:ext>
                </a:extLst>
              </a:tr>
            </a:tbl>
          </a:graphicData>
        </a:graphic>
      </p:graphicFrame>
      <p:graphicFrame>
        <p:nvGraphicFramePr>
          <p:cNvPr id="34" name="Table 33"/>
          <p:cNvGraphicFramePr>
            <a:graphicFrameLocks noGrp="1"/>
          </p:cNvGraphicFramePr>
          <p:nvPr>
            <p:extLst>
              <p:ext uri="{D42A27DB-BD31-4B8C-83A1-F6EECF244321}">
                <p14:modId xmlns:p14="http://schemas.microsoft.com/office/powerpoint/2010/main" val="2883150380"/>
              </p:ext>
            </p:extLst>
          </p:nvPr>
        </p:nvGraphicFramePr>
        <p:xfrm>
          <a:off x="9493646" y="3028977"/>
          <a:ext cx="1828800" cy="1828800"/>
        </p:xfrm>
        <a:graphic>
          <a:graphicData uri="http://schemas.openxmlformats.org/drawingml/2006/table">
            <a:tbl>
              <a:tblPr firstRow="1" bandRow="1">
                <a:tableStyleId>{5940675A-B579-460E-94D1-54222C63F5DA}</a:tableStyleId>
              </a:tblPr>
              <a:tblGrid>
                <a:gridCol w="1828800">
                  <a:extLst>
                    <a:ext uri="{9D8B030D-6E8A-4147-A177-3AD203B41FA5}">
                      <a16:colId xmlns:a16="http://schemas.microsoft.com/office/drawing/2014/main" val="3487502694"/>
                    </a:ext>
                  </a:extLst>
                </a:gridCol>
              </a:tblGrid>
              <a:tr h="1828800">
                <a:tc>
                  <a:txBody>
                    <a:bodyPr/>
                    <a:lstStyle/>
                    <a:p>
                      <a:endParaRPr lang="en-US" sz="200" dirty="0"/>
                    </a:p>
                  </a:txBody>
                  <a:tcPr>
                    <a:solidFill>
                      <a:schemeClr val="bg1"/>
                    </a:solidFill>
                  </a:tcPr>
                </a:tc>
                <a:extLst>
                  <a:ext uri="{0D108BD9-81ED-4DB2-BD59-A6C34878D82A}">
                    <a16:rowId xmlns:a16="http://schemas.microsoft.com/office/drawing/2014/main" val="160917806"/>
                  </a:ext>
                </a:extLst>
              </a:tr>
            </a:tbl>
          </a:graphicData>
        </a:graphic>
      </p:graphicFrame>
      <p:graphicFrame>
        <p:nvGraphicFramePr>
          <p:cNvPr id="35" name="Table 34"/>
          <p:cNvGraphicFramePr>
            <a:graphicFrameLocks noGrp="1"/>
          </p:cNvGraphicFramePr>
          <p:nvPr>
            <p:extLst>
              <p:ext uri="{D42A27DB-BD31-4B8C-83A1-F6EECF244321}">
                <p14:modId xmlns:p14="http://schemas.microsoft.com/office/powerpoint/2010/main" val="3769280989"/>
              </p:ext>
            </p:extLst>
          </p:nvPr>
        </p:nvGraphicFramePr>
        <p:xfrm>
          <a:off x="9646046" y="3181377"/>
          <a:ext cx="1828800" cy="1828800"/>
        </p:xfrm>
        <a:graphic>
          <a:graphicData uri="http://schemas.openxmlformats.org/drawingml/2006/table">
            <a:tbl>
              <a:tblPr firstRow="1" bandRow="1">
                <a:tableStyleId>{5940675A-B579-460E-94D1-54222C63F5DA}</a:tableStyleId>
              </a:tblPr>
              <a:tblGrid>
                <a:gridCol w="1828800">
                  <a:extLst>
                    <a:ext uri="{9D8B030D-6E8A-4147-A177-3AD203B41FA5}">
                      <a16:colId xmlns:a16="http://schemas.microsoft.com/office/drawing/2014/main" val="3487502694"/>
                    </a:ext>
                  </a:extLst>
                </a:gridCol>
              </a:tblGrid>
              <a:tr h="1828800">
                <a:tc>
                  <a:txBody>
                    <a:bodyPr/>
                    <a:lstStyle/>
                    <a:p>
                      <a:endParaRPr lang="en-US" sz="200" dirty="0"/>
                    </a:p>
                  </a:txBody>
                  <a:tcPr>
                    <a:solidFill>
                      <a:schemeClr val="bg1"/>
                    </a:solidFill>
                  </a:tcPr>
                </a:tc>
                <a:extLst>
                  <a:ext uri="{0D108BD9-81ED-4DB2-BD59-A6C34878D82A}">
                    <a16:rowId xmlns:a16="http://schemas.microsoft.com/office/drawing/2014/main" val="160917806"/>
                  </a:ext>
                </a:extLst>
              </a:tr>
            </a:tbl>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322229739"/>
              </p:ext>
            </p:extLst>
          </p:nvPr>
        </p:nvGraphicFramePr>
        <p:xfrm>
          <a:off x="9798446" y="3333777"/>
          <a:ext cx="1828800" cy="1828800"/>
        </p:xfrm>
        <a:graphic>
          <a:graphicData uri="http://schemas.openxmlformats.org/drawingml/2006/table">
            <a:tbl>
              <a:tblPr firstRow="1" bandRow="1">
                <a:tableStyleId>{5940675A-B579-460E-94D1-54222C63F5DA}</a:tableStyleId>
              </a:tblPr>
              <a:tblGrid>
                <a:gridCol w="1828800">
                  <a:extLst>
                    <a:ext uri="{9D8B030D-6E8A-4147-A177-3AD203B41FA5}">
                      <a16:colId xmlns:a16="http://schemas.microsoft.com/office/drawing/2014/main" val="3487502694"/>
                    </a:ext>
                  </a:extLst>
                </a:gridCol>
              </a:tblGrid>
              <a:tr h="1828800">
                <a:tc>
                  <a:txBody>
                    <a:bodyPr/>
                    <a:lstStyle/>
                    <a:p>
                      <a:endParaRPr lang="en-US" sz="200" dirty="0"/>
                    </a:p>
                  </a:txBody>
                  <a:tcPr>
                    <a:solidFill>
                      <a:schemeClr val="bg1"/>
                    </a:solidFill>
                  </a:tcPr>
                </a:tc>
                <a:extLst>
                  <a:ext uri="{0D108BD9-81ED-4DB2-BD59-A6C34878D82A}">
                    <a16:rowId xmlns:a16="http://schemas.microsoft.com/office/drawing/2014/main" val="160917806"/>
                  </a:ext>
                </a:extLst>
              </a:tr>
            </a:tbl>
          </a:graphicData>
        </a:graphic>
      </p:graphicFrame>
      <p:graphicFrame>
        <p:nvGraphicFramePr>
          <p:cNvPr id="37" name="Table 36"/>
          <p:cNvGraphicFramePr>
            <a:graphicFrameLocks noGrp="1"/>
          </p:cNvGraphicFramePr>
          <p:nvPr>
            <p:extLst>
              <p:ext uri="{D42A27DB-BD31-4B8C-83A1-F6EECF244321}">
                <p14:modId xmlns:p14="http://schemas.microsoft.com/office/powerpoint/2010/main" val="3104848177"/>
              </p:ext>
            </p:extLst>
          </p:nvPr>
        </p:nvGraphicFramePr>
        <p:xfrm>
          <a:off x="9950846" y="3486177"/>
          <a:ext cx="1828800" cy="1828800"/>
        </p:xfrm>
        <a:graphic>
          <a:graphicData uri="http://schemas.openxmlformats.org/drawingml/2006/table">
            <a:tbl>
              <a:tblPr firstRow="1" bandRow="1">
                <a:tableStyleId>{5940675A-B579-460E-94D1-54222C63F5DA}</a:tableStyleId>
              </a:tblPr>
              <a:tblGrid>
                <a:gridCol w="1828800">
                  <a:extLst>
                    <a:ext uri="{9D8B030D-6E8A-4147-A177-3AD203B41FA5}">
                      <a16:colId xmlns:a16="http://schemas.microsoft.com/office/drawing/2014/main" val="3487502694"/>
                    </a:ext>
                  </a:extLst>
                </a:gridCol>
              </a:tblGrid>
              <a:tr h="1828800">
                <a:tc>
                  <a:txBody>
                    <a:bodyPr/>
                    <a:lstStyle/>
                    <a:p>
                      <a:endParaRPr lang="en-US" sz="200" dirty="0"/>
                    </a:p>
                  </a:txBody>
                  <a:tcPr>
                    <a:solidFill>
                      <a:schemeClr val="bg1"/>
                    </a:solidFill>
                  </a:tcPr>
                </a:tc>
                <a:extLst>
                  <a:ext uri="{0D108BD9-81ED-4DB2-BD59-A6C34878D82A}">
                    <a16:rowId xmlns:a16="http://schemas.microsoft.com/office/drawing/2014/main" val="160917806"/>
                  </a:ext>
                </a:extLst>
              </a:tr>
            </a:tbl>
          </a:graphicData>
        </a:graphic>
      </p:graphicFrame>
      <p:graphicFrame>
        <p:nvGraphicFramePr>
          <p:cNvPr id="39" name="Table 38"/>
          <p:cNvGraphicFramePr>
            <a:graphicFrameLocks noGrp="1"/>
          </p:cNvGraphicFramePr>
          <p:nvPr>
            <p:extLst>
              <p:ext uri="{D42A27DB-BD31-4B8C-83A1-F6EECF244321}">
                <p14:modId xmlns:p14="http://schemas.microsoft.com/office/powerpoint/2010/main" val="2111126092"/>
              </p:ext>
            </p:extLst>
          </p:nvPr>
        </p:nvGraphicFramePr>
        <p:xfrm>
          <a:off x="7000068" y="2876577"/>
          <a:ext cx="1828800" cy="1828800"/>
        </p:xfrm>
        <a:graphic>
          <a:graphicData uri="http://schemas.openxmlformats.org/drawingml/2006/table">
            <a:tbl>
              <a:tblPr firstRow="1" bandRow="1">
                <a:tableStyleId>{5940675A-B579-460E-94D1-54222C63F5DA}</a:tableStyleId>
              </a:tblPr>
              <a:tblGrid>
                <a:gridCol w="1828800">
                  <a:extLst>
                    <a:ext uri="{9D8B030D-6E8A-4147-A177-3AD203B41FA5}">
                      <a16:colId xmlns:a16="http://schemas.microsoft.com/office/drawing/2014/main" val="3487502694"/>
                    </a:ext>
                  </a:extLst>
                </a:gridCol>
              </a:tblGrid>
              <a:tr h="1828800">
                <a:tc>
                  <a:txBody>
                    <a:bodyPr/>
                    <a:lstStyle/>
                    <a:p>
                      <a:endParaRPr lang="en-US" sz="200" dirty="0"/>
                    </a:p>
                  </a:txBody>
                  <a:tcPr>
                    <a:solidFill>
                      <a:schemeClr val="bg1"/>
                    </a:solidFill>
                  </a:tcPr>
                </a:tc>
                <a:extLst>
                  <a:ext uri="{0D108BD9-81ED-4DB2-BD59-A6C34878D82A}">
                    <a16:rowId xmlns:a16="http://schemas.microsoft.com/office/drawing/2014/main" val="160917806"/>
                  </a:ext>
                </a:extLst>
              </a:tr>
            </a:tbl>
          </a:graphicData>
        </a:graphic>
      </p:graphicFrame>
      <p:graphicFrame>
        <p:nvGraphicFramePr>
          <p:cNvPr id="40" name="Table 39"/>
          <p:cNvGraphicFramePr>
            <a:graphicFrameLocks noGrp="1"/>
          </p:cNvGraphicFramePr>
          <p:nvPr>
            <p:extLst>
              <p:ext uri="{D42A27DB-BD31-4B8C-83A1-F6EECF244321}">
                <p14:modId xmlns:p14="http://schemas.microsoft.com/office/powerpoint/2010/main" val="4229366717"/>
              </p:ext>
            </p:extLst>
          </p:nvPr>
        </p:nvGraphicFramePr>
        <p:xfrm>
          <a:off x="7152468" y="3028977"/>
          <a:ext cx="1828800" cy="1828800"/>
        </p:xfrm>
        <a:graphic>
          <a:graphicData uri="http://schemas.openxmlformats.org/drawingml/2006/table">
            <a:tbl>
              <a:tblPr firstRow="1" bandRow="1">
                <a:tableStyleId>{5940675A-B579-460E-94D1-54222C63F5DA}</a:tableStyleId>
              </a:tblPr>
              <a:tblGrid>
                <a:gridCol w="1828800">
                  <a:extLst>
                    <a:ext uri="{9D8B030D-6E8A-4147-A177-3AD203B41FA5}">
                      <a16:colId xmlns:a16="http://schemas.microsoft.com/office/drawing/2014/main" val="3487502694"/>
                    </a:ext>
                  </a:extLst>
                </a:gridCol>
              </a:tblGrid>
              <a:tr h="1828800">
                <a:tc>
                  <a:txBody>
                    <a:bodyPr/>
                    <a:lstStyle/>
                    <a:p>
                      <a:endParaRPr lang="en-US" sz="200" dirty="0"/>
                    </a:p>
                  </a:txBody>
                  <a:tcPr>
                    <a:solidFill>
                      <a:schemeClr val="bg1"/>
                    </a:solidFill>
                  </a:tcPr>
                </a:tc>
                <a:extLst>
                  <a:ext uri="{0D108BD9-81ED-4DB2-BD59-A6C34878D82A}">
                    <a16:rowId xmlns:a16="http://schemas.microsoft.com/office/drawing/2014/main" val="160917806"/>
                  </a:ext>
                </a:extLst>
              </a:tr>
            </a:tbl>
          </a:graphicData>
        </a:graphic>
      </p:graphicFrame>
      <p:cxnSp>
        <p:nvCxnSpPr>
          <p:cNvPr id="31" name="Straight Arrow Connector 30"/>
          <p:cNvCxnSpPr/>
          <p:nvPr/>
        </p:nvCxnSpPr>
        <p:spPr>
          <a:xfrm>
            <a:off x="4479985" y="2363286"/>
            <a:ext cx="516169" cy="623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flipV="1">
            <a:off x="4463230" y="1929203"/>
            <a:ext cx="16755" cy="44031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F1785F7-BA67-4928-8010-A000E51AF0C2}"/>
              </a:ext>
            </a:extLst>
          </p:cNvPr>
          <p:cNvSpPr txBox="1"/>
          <p:nvPr/>
        </p:nvSpPr>
        <p:spPr>
          <a:xfrm>
            <a:off x="3471834" y="2125450"/>
            <a:ext cx="1169349" cy="475671"/>
          </a:xfrm>
          <a:prstGeom prst="rect">
            <a:avLst/>
          </a:prstGeom>
          <a:noFill/>
        </p:spPr>
        <p:txBody>
          <a:bodyPr wrap="square">
            <a:spAutoFit/>
          </a:bodyPr>
          <a:lstStyle/>
          <a:p>
            <a:pPr algn="ctr"/>
            <a:r>
              <a:rPr lang="en-US" sz="2400" dirty="0" smtClean="0">
                <a:latin typeface="Garamond" panose="02020404030301010803" pitchFamily="18" charset="0"/>
              </a:rPr>
              <a:t>Space</a:t>
            </a:r>
            <a:endParaRPr lang="en-US" sz="2400" dirty="0">
              <a:latin typeface="Garamond" panose="02020404030301010803" pitchFamily="18" charset="0"/>
            </a:endParaRPr>
          </a:p>
        </p:txBody>
      </p:sp>
      <p:cxnSp>
        <p:nvCxnSpPr>
          <p:cNvPr id="41" name="Straight Arrow Connector 40"/>
          <p:cNvCxnSpPr/>
          <p:nvPr/>
        </p:nvCxnSpPr>
        <p:spPr>
          <a:xfrm>
            <a:off x="6758195" y="2366403"/>
            <a:ext cx="516169" cy="623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flipV="1">
            <a:off x="6741440" y="1932320"/>
            <a:ext cx="16755" cy="44031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9083161" y="2366403"/>
            <a:ext cx="516169" cy="623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flipV="1">
            <a:off x="9066406" y="1932320"/>
            <a:ext cx="16755" cy="44031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9579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6D0B4C-338F-4999-ABE4-D2C50FE9F223}"/>
              </a:ext>
            </a:extLst>
          </p:cNvPr>
          <p:cNvPicPr>
            <a:picLocks noChangeAspect="1"/>
          </p:cNvPicPr>
          <p:nvPr/>
        </p:nvPicPr>
        <p:blipFill rotWithShape="1">
          <a:blip r:embed="rId2"/>
          <a:srcRect l="25099" t="7611" r="39278" b="62970"/>
          <a:stretch/>
        </p:blipFill>
        <p:spPr>
          <a:xfrm>
            <a:off x="1205101" y="1910686"/>
            <a:ext cx="4332190" cy="3302758"/>
          </a:xfrm>
          <a:prstGeom prst="rect">
            <a:avLst/>
          </a:prstGeom>
        </p:spPr>
      </p:pic>
      <p:sp>
        <p:nvSpPr>
          <p:cNvPr id="5" name="TextBox 4">
            <a:extLst>
              <a:ext uri="{FF2B5EF4-FFF2-40B4-BE49-F238E27FC236}">
                <a16:creationId xmlns:a16="http://schemas.microsoft.com/office/drawing/2014/main" id="{DF1785F7-BA67-4928-8010-A000E51AF0C2}"/>
              </a:ext>
            </a:extLst>
          </p:cNvPr>
          <p:cNvSpPr txBox="1"/>
          <p:nvPr/>
        </p:nvSpPr>
        <p:spPr>
          <a:xfrm>
            <a:off x="0" y="357983"/>
            <a:ext cx="12192000" cy="784830"/>
          </a:xfrm>
          <a:prstGeom prst="rect">
            <a:avLst/>
          </a:prstGeom>
          <a:noFill/>
        </p:spPr>
        <p:txBody>
          <a:bodyPr wrap="square">
            <a:spAutoFit/>
          </a:bodyPr>
          <a:lstStyle/>
          <a:p>
            <a:r>
              <a:rPr lang="en-US" sz="4500" b="1" dirty="0">
                <a:latin typeface="Garamond" panose="02020404030301010803" pitchFamily="18" charset="0"/>
              </a:rPr>
              <a:t>	Beta </a:t>
            </a:r>
            <a:r>
              <a:rPr lang="en-US" sz="4500" b="1" dirty="0" smtClean="0">
                <a:latin typeface="Garamond" panose="02020404030301010803" pitchFamily="18" charset="0"/>
              </a:rPr>
              <a:t>diversity (alpha*beta = </a:t>
            </a:r>
            <a:r>
              <a:rPr lang="en-US" sz="4500" b="1" dirty="0" smtClean="0">
                <a:latin typeface="Garamond" panose="02020404030301010803" pitchFamily="18" charset="0"/>
              </a:rPr>
              <a:t>gamma)</a:t>
            </a:r>
            <a:endParaRPr lang="en-US" sz="4500" b="1" dirty="0">
              <a:latin typeface="Garamond" panose="02020404030301010803" pitchFamily="18" charset="0"/>
            </a:endParaRPr>
          </a:p>
        </p:txBody>
      </p:sp>
      <p:sp>
        <p:nvSpPr>
          <p:cNvPr id="6" name="TextBox 5">
            <a:extLst>
              <a:ext uri="{FF2B5EF4-FFF2-40B4-BE49-F238E27FC236}">
                <a16:creationId xmlns:a16="http://schemas.microsoft.com/office/drawing/2014/main" id="{17F4F49A-0FFD-49FA-9881-C68B75649994}"/>
              </a:ext>
            </a:extLst>
          </p:cNvPr>
          <p:cNvSpPr txBox="1"/>
          <p:nvPr/>
        </p:nvSpPr>
        <p:spPr>
          <a:xfrm>
            <a:off x="5537291" y="6449254"/>
            <a:ext cx="6392439" cy="307777"/>
          </a:xfrm>
          <a:prstGeom prst="rect">
            <a:avLst/>
          </a:prstGeom>
          <a:noFill/>
        </p:spPr>
        <p:txBody>
          <a:bodyPr wrap="square">
            <a:spAutoFit/>
          </a:bodyPr>
          <a:lstStyle/>
          <a:p>
            <a:r>
              <a:rPr lang="en-CA" sz="1400" dirty="0">
                <a:latin typeface="Garamond" panose="02020404030301010803" pitchFamily="18" charset="0"/>
              </a:rPr>
              <a:t>Barton et al. (2013) </a:t>
            </a:r>
            <a:r>
              <a:rPr lang="en-CA" sz="1400" dirty="0">
                <a:latin typeface="Garamond" panose="02020404030301010803" pitchFamily="18" charset="0"/>
                <a:hlinkClick r:id="rId3"/>
              </a:rPr>
              <a:t>https://onlinelibrary.wiley.com/doi/pdfdirect/10.1111/geb.12031</a:t>
            </a:r>
            <a:r>
              <a:rPr lang="en-CA" sz="1400" dirty="0">
                <a:latin typeface="Garamond" panose="02020404030301010803" pitchFamily="18" charset="0"/>
              </a:rPr>
              <a:t>  </a:t>
            </a:r>
          </a:p>
        </p:txBody>
      </p:sp>
      <p:pic>
        <p:nvPicPr>
          <p:cNvPr id="19" name="Picture 18">
            <a:extLst>
              <a:ext uri="{FF2B5EF4-FFF2-40B4-BE49-F238E27FC236}">
                <a16:creationId xmlns:a16="http://schemas.microsoft.com/office/drawing/2014/main" id="{136D0B4C-338F-4999-ABE4-D2C50FE9F223}"/>
              </a:ext>
            </a:extLst>
          </p:cNvPr>
          <p:cNvPicPr>
            <a:picLocks noChangeAspect="1"/>
          </p:cNvPicPr>
          <p:nvPr/>
        </p:nvPicPr>
        <p:blipFill rotWithShape="1">
          <a:blip r:embed="rId2"/>
          <a:srcRect l="25099" t="36955" r="39278" b="32291"/>
          <a:stretch/>
        </p:blipFill>
        <p:spPr>
          <a:xfrm>
            <a:off x="6288044" y="1760718"/>
            <a:ext cx="4332190" cy="3452726"/>
          </a:xfrm>
          <a:prstGeom prst="rect">
            <a:avLst/>
          </a:prstGeom>
        </p:spPr>
      </p:pic>
    </p:spTree>
    <p:extLst>
      <p:ext uri="{BB962C8B-B14F-4D97-AF65-F5344CB8AC3E}">
        <p14:creationId xmlns:p14="http://schemas.microsoft.com/office/powerpoint/2010/main" val="28860508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6D0B4C-338F-4999-ABE4-D2C50FE9F223}"/>
              </a:ext>
            </a:extLst>
          </p:cNvPr>
          <p:cNvPicPr>
            <a:picLocks noChangeAspect="1"/>
          </p:cNvPicPr>
          <p:nvPr/>
        </p:nvPicPr>
        <p:blipFill rotWithShape="1">
          <a:blip r:embed="rId2"/>
          <a:srcRect r="39278" b="32291"/>
          <a:stretch/>
        </p:blipFill>
        <p:spPr>
          <a:xfrm>
            <a:off x="5264324" y="722197"/>
            <a:ext cx="4699238" cy="4837356"/>
          </a:xfrm>
          <a:prstGeom prst="rect">
            <a:avLst/>
          </a:prstGeom>
        </p:spPr>
      </p:pic>
      <p:sp>
        <p:nvSpPr>
          <p:cNvPr id="6" name="TextBox 5">
            <a:extLst>
              <a:ext uri="{FF2B5EF4-FFF2-40B4-BE49-F238E27FC236}">
                <a16:creationId xmlns:a16="http://schemas.microsoft.com/office/drawing/2014/main" id="{17F4F49A-0FFD-49FA-9881-C68B75649994}"/>
              </a:ext>
            </a:extLst>
          </p:cNvPr>
          <p:cNvSpPr txBox="1"/>
          <p:nvPr/>
        </p:nvSpPr>
        <p:spPr>
          <a:xfrm>
            <a:off x="5537291" y="6449254"/>
            <a:ext cx="6392439" cy="307777"/>
          </a:xfrm>
          <a:prstGeom prst="rect">
            <a:avLst/>
          </a:prstGeom>
          <a:noFill/>
        </p:spPr>
        <p:txBody>
          <a:bodyPr wrap="square">
            <a:spAutoFit/>
          </a:bodyPr>
          <a:lstStyle/>
          <a:p>
            <a:r>
              <a:rPr lang="en-CA" sz="1400" dirty="0">
                <a:latin typeface="Garamond" panose="02020404030301010803" pitchFamily="18" charset="0"/>
              </a:rPr>
              <a:t>Barton et al. (2013) </a:t>
            </a:r>
            <a:r>
              <a:rPr lang="en-CA" sz="1400" dirty="0">
                <a:latin typeface="Garamond" panose="02020404030301010803" pitchFamily="18" charset="0"/>
                <a:hlinkClick r:id="rId3"/>
              </a:rPr>
              <a:t>https://onlinelibrary.wiley.com/doi/pdfdirect/10.1111/geb.12031</a:t>
            </a:r>
            <a:r>
              <a:rPr lang="en-CA" sz="1400" dirty="0">
                <a:latin typeface="Garamond" panose="02020404030301010803" pitchFamily="18" charset="0"/>
              </a:rPr>
              <a:t>  </a:t>
            </a:r>
          </a:p>
        </p:txBody>
      </p:sp>
      <p:pic>
        <p:nvPicPr>
          <p:cNvPr id="7" name="Picture 6">
            <a:extLst>
              <a:ext uri="{FF2B5EF4-FFF2-40B4-BE49-F238E27FC236}">
                <a16:creationId xmlns:a16="http://schemas.microsoft.com/office/drawing/2014/main" id="{7DFCA6B9-D117-4053-9260-45D73CE9A1FA}"/>
              </a:ext>
            </a:extLst>
          </p:cNvPr>
          <p:cNvPicPr>
            <a:picLocks noChangeAspect="1"/>
          </p:cNvPicPr>
          <p:nvPr/>
        </p:nvPicPr>
        <p:blipFill rotWithShape="1">
          <a:blip r:embed="rId4"/>
          <a:srcRect l="15496" r="16885" b="19066"/>
          <a:stretch/>
        </p:blipFill>
        <p:spPr>
          <a:xfrm>
            <a:off x="1139539" y="2426390"/>
            <a:ext cx="2808091" cy="2453229"/>
          </a:xfrm>
          <a:prstGeom prst="rect">
            <a:avLst/>
          </a:prstGeom>
        </p:spPr>
      </p:pic>
      <p:sp>
        <p:nvSpPr>
          <p:cNvPr id="8" name="TextBox 7">
            <a:extLst>
              <a:ext uri="{FF2B5EF4-FFF2-40B4-BE49-F238E27FC236}">
                <a16:creationId xmlns:a16="http://schemas.microsoft.com/office/drawing/2014/main" id="{105D620E-DDB0-4280-96BC-6C2D1FA2A489}"/>
              </a:ext>
            </a:extLst>
          </p:cNvPr>
          <p:cNvSpPr txBox="1"/>
          <p:nvPr/>
        </p:nvSpPr>
        <p:spPr>
          <a:xfrm>
            <a:off x="1390414" y="1341608"/>
            <a:ext cx="2793712" cy="1015663"/>
          </a:xfrm>
          <a:prstGeom prst="rect">
            <a:avLst/>
          </a:prstGeom>
          <a:noFill/>
        </p:spPr>
        <p:txBody>
          <a:bodyPr wrap="square">
            <a:spAutoFit/>
          </a:bodyPr>
          <a:lstStyle/>
          <a:p>
            <a:r>
              <a:rPr lang="en-CA" sz="3000" dirty="0">
                <a:latin typeface="Garamond" panose="02020404030301010803" pitchFamily="18" charset="0"/>
              </a:rPr>
              <a:t>Wiens 1989 – </a:t>
            </a:r>
            <a:r>
              <a:rPr lang="en-CA" sz="3000" dirty="0">
                <a:highlight>
                  <a:srgbClr val="00FFFF"/>
                </a:highlight>
                <a:latin typeface="Garamond" panose="02020404030301010803" pitchFamily="18" charset="0"/>
              </a:rPr>
              <a:t>grain</a:t>
            </a:r>
            <a:r>
              <a:rPr lang="en-CA" sz="3000" dirty="0">
                <a:latin typeface="Garamond" panose="02020404030301010803" pitchFamily="18" charset="0"/>
              </a:rPr>
              <a:t> vs </a:t>
            </a:r>
            <a:r>
              <a:rPr lang="en-CA" sz="3000" dirty="0">
                <a:highlight>
                  <a:srgbClr val="00FF00"/>
                </a:highlight>
                <a:latin typeface="Garamond" panose="02020404030301010803" pitchFamily="18" charset="0"/>
              </a:rPr>
              <a:t>extent</a:t>
            </a:r>
          </a:p>
        </p:txBody>
      </p:sp>
      <p:sp>
        <p:nvSpPr>
          <p:cNvPr id="9" name="Rectangle 8">
            <a:extLst>
              <a:ext uri="{FF2B5EF4-FFF2-40B4-BE49-F238E27FC236}">
                <a16:creationId xmlns:a16="http://schemas.microsoft.com/office/drawing/2014/main" id="{DEBCE741-9E5A-40F6-AEA8-B2E3DE5A555E}"/>
              </a:ext>
            </a:extLst>
          </p:cNvPr>
          <p:cNvSpPr/>
          <p:nvPr/>
        </p:nvSpPr>
        <p:spPr>
          <a:xfrm>
            <a:off x="1390414" y="2580278"/>
            <a:ext cx="2274411" cy="2076334"/>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43042575-6EC3-4DEB-B754-FDAC5D3ED9EB}"/>
              </a:ext>
            </a:extLst>
          </p:cNvPr>
          <p:cNvSpPr/>
          <p:nvPr/>
        </p:nvSpPr>
        <p:spPr>
          <a:xfrm>
            <a:off x="2635300" y="3151989"/>
            <a:ext cx="442661" cy="346412"/>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368BDB17-EA4C-4BFB-B841-5B0F119B470E}"/>
              </a:ext>
            </a:extLst>
          </p:cNvPr>
          <p:cNvSpPr/>
          <p:nvPr/>
        </p:nvSpPr>
        <p:spPr>
          <a:xfrm>
            <a:off x="5519169" y="2426390"/>
            <a:ext cx="599704" cy="551888"/>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6C084895-98BE-45EB-B234-F2E642C3466E}"/>
              </a:ext>
            </a:extLst>
          </p:cNvPr>
          <p:cNvSpPr/>
          <p:nvPr/>
        </p:nvSpPr>
        <p:spPr>
          <a:xfrm>
            <a:off x="5678044" y="2556124"/>
            <a:ext cx="260120" cy="212266"/>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4B7EC650-F26C-47A2-A693-EA0F2F3D0711}"/>
              </a:ext>
            </a:extLst>
          </p:cNvPr>
          <p:cNvSpPr/>
          <p:nvPr/>
        </p:nvSpPr>
        <p:spPr>
          <a:xfrm>
            <a:off x="6347831" y="2426390"/>
            <a:ext cx="894992" cy="837638"/>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7BF692CD-861B-4295-BCA5-2E28506DA0CB}"/>
              </a:ext>
            </a:extLst>
          </p:cNvPr>
          <p:cNvSpPr/>
          <p:nvPr/>
        </p:nvSpPr>
        <p:spPr>
          <a:xfrm>
            <a:off x="6506706" y="2556124"/>
            <a:ext cx="260120" cy="212266"/>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03FC5DA4-4FD8-4B34-A6D4-F8AF8069FEA5}"/>
              </a:ext>
            </a:extLst>
          </p:cNvPr>
          <p:cNvSpPr/>
          <p:nvPr/>
        </p:nvSpPr>
        <p:spPr>
          <a:xfrm>
            <a:off x="5223881" y="4702865"/>
            <a:ext cx="894992" cy="837638"/>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1572A645-4C57-48A7-A5AA-148A4F2DB941}"/>
              </a:ext>
            </a:extLst>
          </p:cNvPr>
          <p:cNvSpPr/>
          <p:nvPr/>
        </p:nvSpPr>
        <p:spPr>
          <a:xfrm>
            <a:off x="5382756" y="4832599"/>
            <a:ext cx="260120" cy="212266"/>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5C48E2C1-1083-4C74-8365-439D8A51E0E9}"/>
              </a:ext>
            </a:extLst>
          </p:cNvPr>
          <p:cNvSpPr/>
          <p:nvPr/>
        </p:nvSpPr>
        <p:spPr>
          <a:xfrm>
            <a:off x="6299929" y="4702865"/>
            <a:ext cx="894992" cy="837638"/>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CABF8379-4AAE-482E-BB16-DD33DDA1B741}"/>
              </a:ext>
            </a:extLst>
          </p:cNvPr>
          <p:cNvSpPr/>
          <p:nvPr/>
        </p:nvSpPr>
        <p:spPr>
          <a:xfrm>
            <a:off x="6458803" y="4832599"/>
            <a:ext cx="422069" cy="435002"/>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89240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411636" y="709684"/>
            <a:ext cx="3668975" cy="1856095"/>
          </a:xfrm>
          <a:prstGeom prst="rect">
            <a:avLst/>
          </a:prstGeom>
          <a:solidFill>
            <a:schemeClr val="bg2">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V="1">
            <a:off x="4312692" y="709684"/>
            <a:ext cx="0" cy="20881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4312692" y="2776181"/>
            <a:ext cx="3668974" cy="432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221774" y="3608127"/>
            <a:ext cx="0" cy="26749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221774" y="6261478"/>
            <a:ext cx="3668974" cy="432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4411637" y="3586517"/>
            <a:ext cx="0" cy="26749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4411637" y="6239868"/>
            <a:ext cx="3668974" cy="432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Freeform 11"/>
          <p:cNvSpPr/>
          <p:nvPr/>
        </p:nvSpPr>
        <p:spPr>
          <a:xfrm>
            <a:off x="4557215" y="1151531"/>
            <a:ext cx="3179928" cy="1119116"/>
          </a:xfrm>
          <a:custGeom>
            <a:avLst/>
            <a:gdLst>
              <a:gd name="connsiteX0" fmla="*/ 0 w 3179928"/>
              <a:gd name="connsiteY0" fmla="*/ 1119116 h 1119116"/>
              <a:gd name="connsiteX1" fmla="*/ 805218 w 3179928"/>
              <a:gd name="connsiteY1" fmla="*/ 136477 h 1119116"/>
              <a:gd name="connsiteX2" fmla="*/ 2060812 w 3179928"/>
              <a:gd name="connsiteY2" fmla="*/ 736979 h 1119116"/>
              <a:gd name="connsiteX3" fmla="*/ 3179928 w 3179928"/>
              <a:gd name="connsiteY3" fmla="*/ 0 h 1119116"/>
              <a:gd name="connsiteX4" fmla="*/ 3179928 w 3179928"/>
              <a:gd name="connsiteY4" fmla="*/ 0 h 1119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9928" h="1119116">
                <a:moveTo>
                  <a:pt x="0" y="1119116"/>
                </a:moveTo>
                <a:cubicBezTo>
                  <a:pt x="230874" y="659641"/>
                  <a:pt x="461749" y="200166"/>
                  <a:pt x="805218" y="136477"/>
                </a:cubicBezTo>
                <a:cubicBezTo>
                  <a:pt x="1148687" y="72788"/>
                  <a:pt x="1665027" y="759725"/>
                  <a:pt x="2060812" y="736979"/>
                </a:cubicBezTo>
                <a:cubicBezTo>
                  <a:pt x="2456597" y="714233"/>
                  <a:pt x="3179928" y="0"/>
                  <a:pt x="3179928" y="0"/>
                </a:cubicBezTo>
                <a:lnTo>
                  <a:pt x="3179928" y="0"/>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8480945" y="3572300"/>
            <a:ext cx="0" cy="26749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8480945" y="6225651"/>
            <a:ext cx="3668974" cy="432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557215" y="1151531"/>
            <a:ext cx="792707" cy="1305066"/>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557216" y="1151531"/>
            <a:ext cx="2061948" cy="857533"/>
          </a:xfrm>
          <a:prstGeom prst="rect">
            <a:avLst/>
          </a:prstGeom>
          <a:solidFill>
            <a:schemeClr val="accent2">
              <a:lumMod val="40000"/>
              <a:lumOff val="60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25755" y="3722141"/>
            <a:ext cx="1562102" cy="2571752"/>
          </a:xfrm>
          <a:prstGeom prst="rect">
            <a:avLst/>
          </a:prstGeom>
          <a:solidFill>
            <a:srgbClr val="FFFF0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411636" y="3722142"/>
            <a:ext cx="3461584" cy="2529100"/>
          </a:xfrm>
          <a:prstGeom prst="rect">
            <a:avLst/>
          </a:prstGeom>
          <a:solidFill>
            <a:schemeClr val="accent2">
              <a:lumMod val="40000"/>
              <a:lumOff val="60000"/>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8480944" y="4347947"/>
            <a:ext cx="3668975" cy="1856095"/>
          </a:xfrm>
          <a:prstGeom prst="rect">
            <a:avLst/>
          </a:prstGeom>
          <a:solidFill>
            <a:schemeClr val="bg2">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V="1">
            <a:off x="491319" y="4080681"/>
            <a:ext cx="1023582" cy="195162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932527" y="5036024"/>
            <a:ext cx="2287139" cy="5459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8830638" y="4526790"/>
            <a:ext cx="2892789" cy="124464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F1785F7-BA67-4928-8010-A000E51AF0C2}"/>
              </a:ext>
            </a:extLst>
          </p:cNvPr>
          <p:cNvSpPr txBox="1"/>
          <p:nvPr/>
        </p:nvSpPr>
        <p:spPr>
          <a:xfrm>
            <a:off x="-19904" y="-3297"/>
            <a:ext cx="12192000" cy="784830"/>
          </a:xfrm>
          <a:prstGeom prst="rect">
            <a:avLst/>
          </a:prstGeom>
          <a:noFill/>
        </p:spPr>
        <p:txBody>
          <a:bodyPr wrap="square">
            <a:spAutoFit/>
          </a:bodyPr>
          <a:lstStyle/>
          <a:p>
            <a:r>
              <a:rPr lang="en-US" sz="4500" b="1" dirty="0" smtClean="0">
                <a:latin typeface="Garamond" panose="02020404030301010803" pitchFamily="18" charset="0"/>
              </a:rPr>
              <a:t>Trends </a:t>
            </a:r>
            <a:r>
              <a:rPr lang="en-US" sz="4500" b="1" dirty="0">
                <a:latin typeface="Garamond" panose="02020404030301010803" pitchFamily="18" charset="0"/>
              </a:rPr>
              <a:t>in biodiversity change </a:t>
            </a:r>
            <a:r>
              <a:rPr lang="en-US" sz="4500" b="1" dirty="0" smtClean="0">
                <a:latin typeface="Garamond" panose="02020404030301010803" pitchFamily="18" charset="0"/>
              </a:rPr>
              <a:t>in time</a:t>
            </a:r>
            <a:r>
              <a:rPr lang="en-US" sz="4500" b="1" dirty="0" smtClean="0">
                <a:latin typeface="Garamond" panose="02020404030301010803" pitchFamily="18" charset="0"/>
              </a:rPr>
              <a:t> </a:t>
            </a:r>
            <a:endParaRPr lang="en-US" sz="4500" b="1" dirty="0">
              <a:latin typeface="Garamond" panose="02020404030301010803" pitchFamily="18" charset="0"/>
            </a:endParaRPr>
          </a:p>
        </p:txBody>
      </p:sp>
    </p:spTree>
    <p:extLst>
      <p:ext uri="{BB962C8B-B14F-4D97-AF65-F5344CB8AC3E}">
        <p14:creationId xmlns:p14="http://schemas.microsoft.com/office/powerpoint/2010/main" val="24537238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7F4F49A-0FFD-49FA-9881-C68B75649994}"/>
              </a:ext>
            </a:extLst>
          </p:cNvPr>
          <p:cNvSpPr txBox="1"/>
          <p:nvPr/>
        </p:nvSpPr>
        <p:spPr>
          <a:xfrm>
            <a:off x="5537291" y="6449254"/>
            <a:ext cx="6392439" cy="307777"/>
          </a:xfrm>
          <a:prstGeom prst="rect">
            <a:avLst/>
          </a:prstGeom>
          <a:noFill/>
        </p:spPr>
        <p:txBody>
          <a:bodyPr wrap="square">
            <a:spAutoFit/>
          </a:bodyPr>
          <a:lstStyle/>
          <a:p>
            <a:r>
              <a:rPr lang="en-CA" sz="1400" dirty="0" err="1">
                <a:latin typeface="Garamond" panose="02020404030301010803" pitchFamily="18" charset="0"/>
              </a:rPr>
              <a:t>Lewandowska</a:t>
            </a:r>
            <a:r>
              <a:rPr lang="en-CA" sz="1400" dirty="0">
                <a:latin typeface="Garamond" panose="02020404030301010803" pitchFamily="18" charset="0"/>
              </a:rPr>
              <a:t> et al. (2020) </a:t>
            </a:r>
            <a:r>
              <a:rPr lang="en-CA" sz="1400" dirty="0">
                <a:latin typeface="Garamond" panose="02020404030301010803" pitchFamily="18" charset="0"/>
                <a:hlinkClick r:id="rId2"/>
              </a:rPr>
              <a:t>https://onlinelibrary.wiley.com/doi/pdf/10.1111/geb.13078</a:t>
            </a:r>
            <a:r>
              <a:rPr lang="en-CA" sz="1400" dirty="0">
                <a:latin typeface="Garamond" panose="02020404030301010803" pitchFamily="18" charset="0"/>
              </a:rPr>
              <a:t> </a:t>
            </a:r>
          </a:p>
        </p:txBody>
      </p:sp>
      <p:pic>
        <p:nvPicPr>
          <p:cNvPr id="4" name="Picture 3">
            <a:extLst>
              <a:ext uri="{FF2B5EF4-FFF2-40B4-BE49-F238E27FC236}">
                <a16:creationId xmlns:a16="http://schemas.microsoft.com/office/drawing/2014/main" id="{B8D4B126-5A5C-467A-BB30-E0D66ACE4717}"/>
              </a:ext>
            </a:extLst>
          </p:cNvPr>
          <p:cNvPicPr>
            <a:picLocks noChangeAspect="1"/>
          </p:cNvPicPr>
          <p:nvPr/>
        </p:nvPicPr>
        <p:blipFill>
          <a:blip r:embed="rId3"/>
          <a:stretch>
            <a:fillRect/>
          </a:stretch>
        </p:blipFill>
        <p:spPr>
          <a:xfrm>
            <a:off x="1713367" y="108858"/>
            <a:ext cx="8403513" cy="6237168"/>
          </a:xfrm>
          <a:prstGeom prst="rect">
            <a:avLst/>
          </a:prstGeom>
        </p:spPr>
      </p:pic>
    </p:spTree>
    <p:extLst>
      <p:ext uri="{BB962C8B-B14F-4D97-AF65-F5344CB8AC3E}">
        <p14:creationId xmlns:p14="http://schemas.microsoft.com/office/powerpoint/2010/main" val="5568139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F1785F7-BA67-4928-8010-A000E51AF0C2}"/>
              </a:ext>
            </a:extLst>
          </p:cNvPr>
          <p:cNvSpPr txBox="1"/>
          <p:nvPr/>
        </p:nvSpPr>
        <p:spPr>
          <a:xfrm>
            <a:off x="0" y="296636"/>
            <a:ext cx="12192000" cy="523220"/>
          </a:xfrm>
          <a:prstGeom prst="rect">
            <a:avLst/>
          </a:prstGeom>
          <a:noFill/>
        </p:spPr>
        <p:txBody>
          <a:bodyPr wrap="square">
            <a:spAutoFit/>
          </a:bodyPr>
          <a:lstStyle/>
          <a:p>
            <a:r>
              <a:rPr lang="en-US" sz="2800" b="1" dirty="0">
                <a:latin typeface="Garamond" panose="02020404030301010803" pitchFamily="18" charset="0"/>
              </a:rPr>
              <a:t>	Temporal trends in diversity, abundance, and detectability</a:t>
            </a:r>
            <a:endParaRPr lang="en-US" sz="3600" b="1" dirty="0">
              <a:latin typeface="Garamond" panose="02020404030301010803" pitchFamily="18" charset="0"/>
            </a:endParaRPr>
          </a:p>
        </p:txBody>
      </p:sp>
      <p:sp>
        <p:nvSpPr>
          <p:cNvPr id="6" name="TextBox 5">
            <a:extLst>
              <a:ext uri="{FF2B5EF4-FFF2-40B4-BE49-F238E27FC236}">
                <a16:creationId xmlns:a16="http://schemas.microsoft.com/office/drawing/2014/main" id="{17F4F49A-0FFD-49FA-9881-C68B75649994}"/>
              </a:ext>
            </a:extLst>
          </p:cNvPr>
          <p:cNvSpPr txBox="1"/>
          <p:nvPr/>
        </p:nvSpPr>
        <p:spPr>
          <a:xfrm>
            <a:off x="362448" y="6194824"/>
            <a:ext cx="11301469" cy="523220"/>
          </a:xfrm>
          <a:prstGeom prst="rect">
            <a:avLst/>
          </a:prstGeom>
          <a:noFill/>
        </p:spPr>
        <p:txBody>
          <a:bodyPr wrap="square">
            <a:spAutoFit/>
          </a:bodyPr>
          <a:lstStyle/>
          <a:p>
            <a:r>
              <a:rPr lang="en-CA" sz="1400" dirty="0">
                <a:latin typeface="Garamond" panose="02020404030301010803" pitchFamily="18" charset="0"/>
              </a:rPr>
              <a:t>Riva et al. (2018) </a:t>
            </a:r>
            <a:r>
              <a:rPr lang="en-CA" sz="1400" dirty="0">
                <a:latin typeface="Garamond" panose="02020404030301010803" pitchFamily="18" charset="0"/>
                <a:hlinkClick r:id="rId2"/>
              </a:rPr>
              <a:t>https://www.ace-lab.ca/assets_b/Riva%20et%20al.%20%282018%29%20Biological%20Conservation.pdf</a:t>
            </a:r>
            <a:r>
              <a:rPr lang="en-CA" sz="1400" dirty="0">
                <a:latin typeface="Garamond" panose="02020404030301010803" pitchFamily="18" charset="0"/>
              </a:rPr>
              <a:t> </a:t>
            </a:r>
          </a:p>
          <a:p>
            <a:r>
              <a:rPr lang="en-CA" sz="1400" dirty="0">
                <a:latin typeface="Garamond" panose="02020404030301010803" pitchFamily="18" charset="0"/>
              </a:rPr>
              <a:t>Riva et al. (2020) </a:t>
            </a:r>
            <a:r>
              <a:rPr lang="en-CA" sz="1400" dirty="0">
                <a:latin typeface="Garamond" panose="02020404030301010803" pitchFamily="18" charset="0"/>
                <a:hlinkClick r:id="rId3"/>
              </a:rPr>
              <a:t>https://esajournals.onlinelibrary.wiley.com/doi/pdf/10.1002/ecs2.3101</a:t>
            </a:r>
            <a:r>
              <a:rPr lang="en-CA" sz="1400" dirty="0">
                <a:latin typeface="Garamond" panose="02020404030301010803" pitchFamily="18" charset="0"/>
              </a:rPr>
              <a:t> </a:t>
            </a:r>
          </a:p>
        </p:txBody>
      </p:sp>
      <p:pic>
        <p:nvPicPr>
          <p:cNvPr id="4" name="Picture 3">
            <a:extLst>
              <a:ext uri="{FF2B5EF4-FFF2-40B4-BE49-F238E27FC236}">
                <a16:creationId xmlns:a16="http://schemas.microsoft.com/office/drawing/2014/main" id="{B641790E-4B02-4759-838F-B9DB20DBBAB4}"/>
              </a:ext>
            </a:extLst>
          </p:cNvPr>
          <p:cNvPicPr>
            <a:picLocks noChangeAspect="1"/>
          </p:cNvPicPr>
          <p:nvPr/>
        </p:nvPicPr>
        <p:blipFill>
          <a:blip r:embed="rId4"/>
          <a:stretch>
            <a:fillRect/>
          </a:stretch>
        </p:blipFill>
        <p:spPr>
          <a:xfrm>
            <a:off x="275362" y="1448180"/>
            <a:ext cx="4862754" cy="3800705"/>
          </a:xfrm>
          <a:prstGeom prst="rect">
            <a:avLst/>
          </a:prstGeom>
        </p:spPr>
      </p:pic>
      <p:pic>
        <p:nvPicPr>
          <p:cNvPr id="8" name="Picture 7">
            <a:extLst>
              <a:ext uri="{FF2B5EF4-FFF2-40B4-BE49-F238E27FC236}">
                <a16:creationId xmlns:a16="http://schemas.microsoft.com/office/drawing/2014/main" id="{2DAECA24-3713-4B9F-9E14-4598C01B1F43}"/>
              </a:ext>
            </a:extLst>
          </p:cNvPr>
          <p:cNvPicPr>
            <a:picLocks noChangeAspect="1"/>
          </p:cNvPicPr>
          <p:nvPr/>
        </p:nvPicPr>
        <p:blipFill>
          <a:blip r:embed="rId5"/>
          <a:stretch>
            <a:fillRect/>
          </a:stretch>
        </p:blipFill>
        <p:spPr>
          <a:xfrm>
            <a:off x="6454179" y="1606987"/>
            <a:ext cx="4848518" cy="3195374"/>
          </a:xfrm>
          <a:prstGeom prst="rect">
            <a:avLst/>
          </a:prstGeom>
        </p:spPr>
      </p:pic>
      <p:sp>
        <p:nvSpPr>
          <p:cNvPr id="10" name="Rectangle 9">
            <a:extLst>
              <a:ext uri="{FF2B5EF4-FFF2-40B4-BE49-F238E27FC236}">
                <a16:creationId xmlns:a16="http://schemas.microsoft.com/office/drawing/2014/main" id="{A0D3D793-A6A8-4520-ABB0-A90F1214290B}"/>
              </a:ext>
            </a:extLst>
          </p:cNvPr>
          <p:cNvSpPr/>
          <p:nvPr/>
        </p:nvSpPr>
        <p:spPr>
          <a:xfrm>
            <a:off x="3652971" y="1448180"/>
            <a:ext cx="1485145" cy="300650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8177770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F1785F7-BA67-4928-8010-A000E51AF0C2}"/>
              </a:ext>
            </a:extLst>
          </p:cNvPr>
          <p:cNvSpPr txBox="1"/>
          <p:nvPr/>
        </p:nvSpPr>
        <p:spPr>
          <a:xfrm>
            <a:off x="-255183" y="82230"/>
            <a:ext cx="12702364" cy="784830"/>
          </a:xfrm>
          <a:prstGeom prst="rect">
            <a:avLst/>
          </a:prstGeom>
          <a:noFill/>
        </p:spPr>
        <p:txBody>
          <a:bodyPr wrap="square">
            <a:spAutoFit/>
          </a:bodyPr>
          <a:lstStyle/>
          <a:p>
            <a:r>
              <a:rPr lang="en-US" sz="4500" b="1" dirty="0">
                <a:latin typeface="Garamond" panose="02020404030301010803" pitchFamily="18" charset="0"/>
              </a:rPr>
              <a:t>	</a:t>
            </a:r>
            <a:r>
              <a:rPr lang="en-US" sz="4500" b="1" dirty="0" err="1">
                <a:latin typeface="Garamond" panose="02020404030301010803" pitchFamily="18" charset="0"/>
              </a:rPr>
              <a:t>Metacommunity</a:t>
            </a:r>
            <a:r>
              <a:rPr lang="en-US" sz="4500" b="1" dirty="0">
                <a:latin typeface="Garamond" panose="02020404030301010803" pitchFamily="18" charset="0"/>
              </a:rPr>
              <a:t> </a:t>
            </a:r>
            <a:r>
              <a:rPr lang="en-US" sz="4500" b="1" dirty="0" smtClean="0">
                <a:latin typeface="Garamond" panose="02020404030301010803" pitchFamily="18" charset="0"/>
              </a:rPr>
              <a:t>dynamics</a:t>
            </a:r>
            <a:endParaRPr lang="en-US" sz="4500" b="1" dirty="0">
              <a:latin typeface="Garamond" panose="02020404030301010803" pitchFamily="18" charset="0"/>
            </a:endParaRPr>
          </a:p>
        </p:txBody>
      </p:sp>
      <p:sp>
        <p:nvSpPr>
          <p:cNvPr id="6" name="TextBox 5">
            <a:extLst>
              <a:ext uri="{FF2B5EF4-FFF2-40B4-BE49-F238E27FC236}">
                <a16:creationId xmlns:a16="http://schemas.microsoft.com/office/drawing/2014/main" id="{17F4F49A-0FFD-49FA-9881-C68B75649994}"/>
              </a:ext>
            </a:extLst>
          </p:cNvPr>
          <p:cNvSpPr txBox="1"/>
          <p:nvPr/>
        </p:nvSpPr>
        <p:spPr>
          <a:xfrm>
            <a:off x="5537291" y="6449254"/>
            <a:ext cx="6392439" cy="307777"/>
          </a:xfrm>
          <a:prstGeom prst="rect">
            <a:avLst/>
          </a:prstGeom>
          <a:noFill/>
        </p:spPr>
        <p:txBody>
          <a:bodyPr wrap="square">
            <a:spAutoFit/>
          </a:bodyPr>
          <a:lstStyle/>
          <a:p>
            <a:r>
              <a:rPr lang="en-CA" sz="1400" dirty="0" err="1">
                <a:latin typeface="Garamond" panose="02020404030301010803" pitchFamily="18" charset="0"/>
              </a:rPr>
              <a:t>Hanski</a:t>
            </a:r>
            <a:r>
              <a:rPr lang="en-CA" sz="1400" dirty="0">
                <a:latin typeface="Garamond" panose="02020404030301010803" pitchFamily="18" charset="0"/>
              </a:rPr>
              <a:t> (2002) </a:t>
            </a:r>
            <a:r>
              <a:rPr lang="en-CA" sz="1400" dirty="0">
                <a:latin typeface="Garamond" panose="02020404030301010803" pitchFamily="18" charset="0"/>
                <a:hlinkClick r:id="rId2"/>
              </a:rPr>
              <a:t>https://www.nature.com/articles/23876.pdf</a:t>
            </a:r>
            <a:r>
              <a:rPr lang="en-CA" sz="1400" dirty="0">
                <a:latin typeface="Garamond" panose="02020404030301010803" pitchFamily="18" charset="0"/>
              </a:rPr>
              <a:t> </a:t>
            </a:r>
          </a:p>
        </p:txBody>
      </p:sp>
      <p:pic>
        <p:nvPicPr>
          <p:cNvPr id="10" name="Picture 9">
            <a:extLst>
              <a:ext uri="{FF2B5EF4-FFF2-40B4-BE49-F238E27FC236}">
                <a16:creationId xmlns:a16="http://schemas.microsoft.com/office/drawing/2014/main" id="{3ED1385C-2677-4631-A714-F6847EE15CF1}"/>
              </a:ext>
            </a:extLst>
          </p:cNvPr>
          <p:cNvPicPr>
            <a:picLocks noChangeAspect="1"/>
          </p:cNvPicPr>
          <p:nvPr/>
        </p:nvPicPr>
        <p:blipFill>
          <a:blip r:embed="rId3"/>
          <a:stretch>
            <a:fillRect/>
          </a:stretch>
        </p:blipFill>
        <p:spPr>
          <a:xfrm>
            <a:off x="2320663" y="819856"/>
            <a:ext cx="7550673" cy="5478524"/>
          </a:xfrm>
          <a:prstGeom prst="rect">
            <a:avLst/>
          </a:prstGeom>
        </p:spPr>
      </p:pic>
    </p:spTree>
    <p:extLst>
      <p:ext uri="{BB962C8B-B14F-4D97-AF65-F5344CB8AC3E}">
        <p14:creationId xmlns:p14="http://schemas.microsoft.com/office/powerpoint/2010/main" val="8861138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F1785F7-BA67-4928-8010-A000E51AF0C2}"/>
              </a:ext>
            </a:extLst>
          </p:cNvPr>
          <p:cNvSpPr txBox="1"/>
          <p:nvPr/>
        </p:nvSpPr>
        <p:spPr>
          <a:xfrm>
            <a:off x="185057" y="273109"/>
            <a:ext cx="12583886" cy="738664"/>
          </a:xfrm>
          <a:prstGeom prst="rect">
            <a:avLst/>
          </a:prstGeom>
          <a:noFill/>
        </p:spPr>
        <p:txBody>
          <a:bodyPr wrap="square">
            <a:spAutoFit/>
          </a:bodyPr>
          <a:lstStyle/>
          <a:p>
            <a:r>
              <a:rPr lang="en-US" sz="4200" b="1" dirty="0" smtClean="0">
                <a:latin typeface="Garamond" panose="02020404030301010803" pitchFamily="18" charset="0"/>
              </a:rPr>
              <a:t>Extinction </a:t>
            </a:r>
            <a:r>
              <a:rPr lang="en-US" sz="4200" b="1" dirty="0">
                <a:latin typeface="Garamond" panose="02020404030301010803" pitchFamily="18" charset="0"/>
              </a:rPr>
              <a:t>risk and </a:t>
            </a:r>
            <a:r>
              <a:rPr lang="en-US" sz="4200" b="1" dirty="0" smtClean="0">
                <a:latin typeface="Garamond" panose="02020404030301010803" pitchFamily="18" charset="0"/>
              </a:rPr>
              <a:t>patch size</a:t>
            </a:r>
            <a:r>
              <a:rPr lang="en-US" sz="4200" b="1" dirty="0" smtClean="0">
                <a:latin typeface="Garamond" panose="02020404030301010803" pitchFamily="18" charset="0"/>
              </a:rPr>
              <a:t> across </a:t>
            </a:r>
            <a:r>
              <a:rPr lang="en-US" sz="4200" b="1" dirty="0">
                <a:latin typeface="Garamond" panose="02020404030301010803" pitchFamily="18" charset="0"/>
              </a:rPr>
              <a:t>spatial scales</a:t>
            </a:r>
          </a:p>
        </p:txBody>
      </p:sp>
      <p:sp>
        <p:nvSpPr>
          <p:cNvPr id="6" name="TextBox 5">
            <a:extLst>
              <a:ext uri="{FF2B5EF4-FFF2-40B4-BE49-F238E27FC236}">
                <a16:creationId xmlns:a16="http://schemas.microsoft.com/office/drawing/2014/main" id="{17F4F49A-0FFD-49FA-9881-C68B75649994}"/>
              </a:ext>
            </a:extLst>
          </p:cNvPr>
          <p:cNvSpPr txBox="1"/>
          <p:nvPr/>
        </p:nvSpPr>
        <p:spPr>
          <a:xfrm>
            <a:off x="9760688" y="6550223"/>
            <a:ext cx="2431312" cy="307777"/>
          </a:xfrm>
          <a:prstGeom prst="rect">
            <a:avLst/>
          </a:prstGeom>
          <a:noFill/>
        </p:spPr>
        <p:txBody>
          <a:bodyPr wrap="square">
            <a:spAutoFit/>
          </a:bodyPr>
          <a:lstStyle/>
          <a:p>
            <a:r>
              <a:rPr lang="en-CA" sz="1400" dirty="0">
                <a:latin typeface="Garamond" panose="02020404030301010803" pitchFamily="18" charset="0"/>
              </a:rPr>
              <a:t>Riva and Fahrig in review</a:t>
            </a:r>
          </a:p>
        </p:txBody>
      </p:sp>
      <p:sp>
        <p:nvSpPr>
          <p:cNvPr id="8" name="TextBox 7">
            <a:extLst>
              <a:ext uri="{FF2B5EF4-FFF2-40B4-BE49-F238E27FC236}">
                <a16:creationId xmlns:a16="http://schemas.microsoft.com/office/drawing/2014/main" id="{F6C51992-E10B-4C02-84ED-192C663845DA}"/>
              </a:ext>
            </a:extLst>
          </p:cNvPr>
          <p:cNvSpPr txBox="1"/>
          <p:nvPr/>
        </p:nvSpPr>
        <p:spPr>
          <a:xfrm>
            <a:off x="1017768" y="1806024"/>
            <a:ext cx="3238546" cy="553998"/>
          </a:xfrm>
          <a:prstGeom prst="rect">
            <a:avLst/>
          </a:prstGeom>
          <a:noFill/>
        </p:spPr>
        <p:txBody>
          <a:bodyPr wrap="square">
            <a:spAutoFit/>
          </a:bodyPr>
          <a:lstStyle/>
          <a:p>
            <a:r>
              <a:rPr lang="en-US" sz="3000" dirty="0">
                <a:latin typeface="Garamond" panose="02020404030301010803" pitchFamily="18" charset="0"/>
              </a:rPr>
              <a:t>Patch scale</a:t>
            </a:r>
            <a:endParaRPr lang="en-CA" sz="3000" dirty="0">
              <a:latin typeface="Garamond" panose="02020404030301010803" pitchFamily="18" charset="0"/>
            </a:endParaRPr>
          </a:p>
        </p:txBody>
      </p:sp>
      <p:sp>
        <p:nvSpPr>
          <p:cNvPr id="9" name="TextBox 8">
            <a:extLst>
              <a:ext uri="{FF2B5EF4-FFF2-40B4-BE49-F238E27FC236}">
                <a16:creationId xmlns:a16="http://schemas.microsoft.com/office/drawing/2014/main" id="{8FF68C89-60F1-4626-BC48-D5C3857A5579}"/>
              </a:ext>
            </a:extLst>
          </p:cNvPr>
          <p:cNvSpPr txBox="1"/>
          <p:nvPr/>
        </p:nvSpPr>
        <p:spPr>
          <a:xfrm>
            <a:off x="6586287" y="1657752"/>
            <a:ext cx="4212592" cy="553998"/>
          </a:xfrm>
          <a:prstGeom prst="rect">
            <a:avLst/>
          </a:prstGeom>
          <a:noFill/>
        </p:spPr>
        <p:txBody>
          <a:bodyPr wrap="square">
            <a:spAutoFit/>
          </a:bodyPr>
          <a:lstStyle/>
          <a:p>
            <a:pPr algn="ctr"/>
            <a:r>
              <a:rPr lang="en-US" sz="3000" dirty="0">
                <a:latin typeface="Garamond" panose="02020404030301010803" pitchFamily="18" charset="0"/>
              </a:rPr>
              <a:t>Landscape scale</a:t>
            </a:r>
            <a:endParaRPr lang="en-CA" sz="3000" dirty="0">
              <a:latin typeface="Garamond" panose="02020404030301010803" pitchFamily="18" charset="0"/>
            </a:endParaRPr>
          </a:p>
        </p:txBody>
      </p:sp>
      <p:pic>
        <p:nvPicPr>
          <p:cNvPr id="11" name="Picture 10">
            <a:extLst>
              <a:ext uri="{FF2B5EF4-FFF2-40B4-BE49-F238E27FC236}">
                <a16:creationId xmlns:a16="http://schemas.microsoft.com/office/drawing/2014/main" id="{DB4DB891-FEF3-4AFD-A9D3-21A70EC7DD33}"/>
              </a:ext>
            </a:extLst>
          </p:cNvPr>
          <p:cNvPicPr>
            <a:picLocks noChangeAspect="1"/>
          </p:cNvPicPr>
          <p:nvPr/>
        </p:nvPicPr>
        <p:blipFill rotWithShape="1">
          <a:blip r:embed="rId2"/>
          <a:srcRect l="24768" r="38527"/>
          <a:stretch/>
        </p:blipFill>
        <p:spPr>
          <a:xfrm>
            <a:off x="514406" y="2172284"/>
            <a:ext cx="4455787" cy="2413364"/>
          </a:xfrm>
          <a:prstGeom prst="rect">
            <a:avLst/>
          </a:prstGeom>
        </p:spPr>
      </p:pic>
      <p:pic>
        <p:nvPicPr>
          <p:cNvPr id="12" name="Picture 11">
            <a:extLst>
              <a:ext uri="{FF2B5EF4-FFF2-40B4-BE49-F238E27FC236}">
                <a16:creationId xmlns:a16="http://schemas.microsoft.com/office/drawing/2014/main" id="{5E8B2884-1AA8-49FA-8328-063E81980B05}"/>
              </a:ext>
            </a:extLst>
          </p:cNvPr>
          <p:cNvPicPr>
            <a:picLocks noChangeAspect="1"/>
          </p:cNvPicPr>
          <p:nvPr/>
        </p:nvPicPr>
        <p:blipFill rotWithShape="1">
          <a:blip r:embed="rId2"/>
          <a:srcRect l="61880"/>
          <a:stretch/>
        </p:blipFill>
        <p:spPr>
          <a:xfrm>
            <a:off x="6586287" y="2172284"/>
            <a:ext cx="4752994" cy="2478764"/>
          </a:xfrm>
          <a:prstGeom prst="rect">
            <a:avLst/>
          </a:prstGeom>
        </p:spPr>
      </p:pic>
    </p:spTree>
    <p:extLst>
      <p:ext uri="{BB962C8B-B14F-4D97-AF65-F5344CB8AC3E}">
        <p14:creationId xmlns:p14="http://schemas.microsoft.com/office/powerpoint/2010/main" val="309432319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7F4F49A-0FFD-49FA-9881-C68B75649994}"/>
              </a:ext>
            </a:extLst>
          </p:cNvPr>
          <p:cNvSpPr txBox="1"/>
          <p:nvPr/>
        </p:nvSpPr>
        <p:spPr>
          <a:xfrm>
            <a:off x="9760688" y="6550223"/>
            <a:ext cx="2431312" cy="307777"/>
          </a:xfrm>
          <a:prstGeom prst="rect">
            <a:avLst/>
          </a:prstGeom>
          <a:noFill/>
        </p:spPr>
        <p:txBody>
          <a:bodyPr wrap="square">
            <a:spAutoFit/>
          </a:bodyPr>
          <a:lstStyle/>
          <a:p>
            <a:r>
              <a:rPr lang="en-CA" sz="1400" dirty="0">
                <a:latin typeface="Garamond" panose="02020404030301010803" pitchFamily="18" charset="0"/>
              </a:rPr>
              <a:t>Riva and Fahrig in review</a:t>
            </a:r>
          </a:p>
        </p:txBody>
      </p:sp>
      <p:pic>
        <p:nvPicPr>
          <p:cNvPr id="3" name="Picture 2" descr="Chart&#10;&#10;Description automatically generated with medium confidence">
            <a:extLst>
              <a:ext uri="{FF2B5EF4-FFF2-40B4-BE49-F238E27FC236}">
                <a16:creationId xmlns:a16="http://schemas.microsoft.com/office/drawing/2014/main" id="{B68BDEE0-0B6E-4464-B917-33EA6465ABEA}"/>
              </a:ext>
            </a:extLst>
          </p:cNvPr>
          <p:cNvPicPr>
            <a:picLocks noChangeAspect="1"/>
          </p:cNvPicPr>
          <p:nvPr/>
        </p:nvPicPr>
        <p:blipFill rotWithShape="1">
          <a:blip r:embed="rId2">
            <a:extLst>
              <a:ext uri="{28A0092B-C50C-407E-A947-70E740481C1C}">
                <a14:useLocalDpi xmlns:a14="http://schemas.microsoft.com/office/drawing/2010/main" val="0"/>
              </a:ext>
            </a:extLst>
          </a:blip>
          <a:srcRect t="25519" r="71810" b="22864"/>
          <a:stretch/>
        </p:blipFill>
        <p:spPr>
          <a:xfrm>
            <a:off x="294775" y="2053386"/>
            <a:ext cx="2678191" cy="2758413"/>
          </a:xfrm>
          <a:prstGeom prst="rect">
            <a:avLst/>
          </a:prstGeom>
        </p:spPr>
      </p:pic>
      <p:pic>
        <p:nvPicPr>
          <p:cNvPr id="7" name="Picture 6" descr="Graphical user interface&#10;&#10;Description automatically generated with medium confidence">
            <a:extLst>
              <a:ext uri="{FF2B5EF4-FFF2-40B4-BE49-F238E27FC236}">
                <a16:creationId xmlns:a16="http://schemas.microsoft.com/office/drawing/2014/main" id="{66CA2CC7-F31E-4871-A556-64BD7CB3FEE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740828" y="2172284"/>
            <a:ext cx="8010847" cy="3300468"/>
          </a:xfrm>
          <a:prstGeom prst="rect">
            <a:avLst/>
          </a:prstGeom>
        </p:spPr>
      </p:pic>
      <p:sp>
        <p:nvSpPr>
          <p:cNvPr id="8" name="TextBox 7">
            <a:extLst>
              <a:ext uri="{FF2B5EF4-FFF2-40B4-BE49-F238E27FC236}">
                <a16:creationId xmlns:a16="http://schemas.microsoft.com/office/drawing/2014/main" id="{F6C51992-E10B-4C02-84ED-192C663845DA}"/>
              </a:ext>
            </a:extLst>
          </p:cNvPr>
          <p:cNvSpPr txBox="1"/>
          <p:nvPr/>
        </p:nvSpPr>
        <p:spPr>
          <a:xfrm>
            <a:off x="652854" y="1550811"/>
            <a:ext cx="1962032" cy="553998"/>
          </a:xfrm>
          <a:prstGeom prst="rect">
            <a:avLst/>
          </a:prstGeom>
          <a:noFill/>
        </p:spPr>
        <p:txBody>
          <a:bodyPr wrap="square">
            <a:spAutoFit/>
          </a:bodyPr>
          <a:lstStyle/>
          <a:p>
            <a:r>
              <a:rPr lang="en-US" sz="3000" dirty="0">
                <a:latin typeface="Garamond" panose="02020404030301010803" pitchFamily="18" charset="0"/>
              </a:rPr>
              <a:t>Patch scale</a:t>
            </a:r>
            <a:endParaRPr lang="en-CA" sz="3000" dirty="0">
              <a:latin typeface="Garamond" panose="02020404030301010803" pitchFamily="18" charset="0"/>
            </a:endParaRPr>
          </a:p>
        </p:txBody>
      </p:sp>
      <p:sp>
        <p:nvSpPr>
          <p:cNvPr id="9" name="TextBox 8">
            <a:extLst>
              <a:ext uri="{FF2B5EF4-FFF2-40B4-BE49-F238E27FC236}">
                <a16:creationId xmlns:a16="http://schemas.microsoft.com/office/drawing/2014/main" id="{8FF68C89-60F1-4626-BC48-D5C3857A5579}"/>
              </a:ext>
            </a:extLst>
          </p:cNvPr>
          <p:cNvSpPr txBox="1"/>
          <p:nvPr/>
        </p:nvSpPr>
        <p:spPr>
          <a:xfrm>
            <a:off x="5760588" y="1325052"/>
            <a:ext cx="4212592" cy="553998"/>
          </a:xfrm>
          <a:prstGeom prst="rect">
            <a:avLst/>
          </a:prstGeom>
          <a:noFill/>
        </p:spPr>
        <p:txBody>
          <a:bodyPr wrap="square">
            <a:spAutoFit/>
          </a:bodyPr>
          <a:lstStyle/>
          <a:p>
            <a:pPr algn="ctr"/>
            <a:r>
              <a:rPr lang="en-US" sz="3000" dirty="0">
                <a:latin typeface="Garamond" panose="02020404030301010803" pitchFamily="18" charset="0"/>
              </a:rPr>
              <a:t>Landscape scale</a:t>
            </a:r>
            <a:endParaRPr lang="en-CA" sz="3000" dirty="0">
              <a:latin typeface="Garamond" panose="02020404030301010803" pitchFamily="18" charset="0"/>
            </a:endParaRPr>
          </a:p>
        </p:txBody>
      </p:sp>
    </p:spTree>
    <p:extLst>
      <p:ext uri="{BB962C8B-B14F-4D97-AF65-F5344CB8AC3E}">
        <p14:creationId xmlns:p14="http://schemas.microsoft.com/office/powerpoint/2010/main" val="417780244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96287" y="6203877"/>
            <a:ext cx="11464119" cy="307777"/>
          </a:xfrm>
          <a:prstGeom prst="rect">
            <a:avLst/>
          </a:prstGeom>
        </p:spPr>
        <p:txBody>
          <a:bodyPr wrap="square">
            <a:spAutoFit/>
          </a:bodyPr>
          <a:lstStyle/>
          <a:p>
            <a:r>
              <a:rPr lang="en-US" sz="1400" dirty="0" err="1" smtClean="0">
                <a:latin typeface="Garamond" panose="02020404030301010803" pitchFamily="18" charset="0"/>
              </a:rPr>
              <a:t>Viana</a:t>
            </a:r>
            <a:r>
              <a:rPr lang="en-US" sz="1400" dirty="0" smtClean="0">
                <a:latin typeface="Garamond" panose="02020404030301010803" pitchFamily="18" charset="0"/>
              </a:rPr>
              <a:t> and Chase (2019) </a:t>
            </a:r>
            <a:r>
              <a:rPr lang="en-US" sz="1400" dirty="0" smtClean="0">
                <a:latin typeface="Garamond" panose="02020404030301010803" pitchFamily="18" charset="0"/>
                <a:hlinkClick r:id="rId2"/>
              </a:rPr>
              <a:t>https</a:t>
            </a:r>
            <a:r>
              <a:rPr lang="en-US" sz="1400" dirty="0">
                <a:latin typeface="Garamond" panose="02020404030301010803" pitchFamily="18" charset="0"/>
                <a:hlinkClick r:id="rId2"/>
              </a:rPr>
              <a:t>://</a:t>
            </a:r>
            <a:r>
              <a:rPr lang="en-US" sz="1400" dirty="0" smtClean="0">
                <a:latin typeface="Garamond" panose="02020404030301010803" pitchFamily="18" charset="0"/>
                <a:hlinkClick r:id="rId2"/>
              </a:rPr>
              <a:t>www.idiv.de/uploads/tx_znmidivpublications/Viana_2019_SpatialScale.pdf</a:t>
            </a:r>
            <a:r>
              <a:rPr lang="en-US" sz="1400" dirty="0" smtClean="0">
                <a:latin typeface="Garamond" panose="02020404030301010803" pitchFamily="18" charset="0"/>
              </a:rPr>
              <a:t> </a:t>
            </a:r>
            <a:endParaRPr lang="en-US" sz="1400" dirty="0">
              <a:latin typeface="Garamond" panose="02020404030301010803" pitchFamily="18" charset="0"/>
            </a:endParaRPr>
          </a:p>
        </p:txBody>
      </p:sp>
      <p:pic>
        <p:nvPicPr>
          <p:cNvPr id="5" name="Picture 4"/>
          <p:cNvPicPr>
            <a:picLocks noChangeAspect="1"/>
          </p:cNvPicPr>
          <p:nvPr/>
        </p:nvPicPr>
        <p:blipFill rotWithShape="1">
          <a:blip r:embed="rId3"/>
          <a:srcRect l="21891" t="24364" r="51020" b="8241"/>
          <a:stretch/>
        </p:blipFill>
        <p:spPr>
          <a:xfrm>
            <a:off x="627796" y="1132764"/>
            <a:ext cx="3501055" cy="4899546"/>
          </a:xfrm>
          <a:prstGeom prst="rect">
            <a:avLst/>
          </a:prstGeom>
        </p:spPr>
      </p:pic>
      <p:pic>
        <p:nvPicPr>
          <p:cNvPr id="6" name="Picture 5"/>
          <p:cNvPicPr>
            <a:picLocks noChangeAspect="1"/>
          </p:cNvPicPr>
          <p:nvPr/>
        </p:nvPicPr>
        <p:blipFill rotWithShape="1">
          <a:blip r:embed="rId4"/>
          <a:srcRect l="27767" t="22711" r="28733" b="18800"/>
          <a:stretch/>
        </p:blipFill>
        <p:spPr>
          <a:xfrm>
            <a:off x="4605684" y="1250817"/>
            <a:ext cx="6165947" cy="4663440"/>
          </a:xfrm>
          <a:prstGeom prst="rect">
            <a:avLst/>
          </a:prstGeom>
        </p:spPr>
      </p:pic>
      <p:sp>
        <p:nvSpPr>
          <p:cNvPr id="7" name="TextBox 6">
            <a:extLst>
              <a:ext uri="{FF2B5EF4-FFF2-40B4-BE49-F238E27FC236}">
                <a16:creationId xmlns:a16="http://schemas.microsoft.com/office/drawing/2014/main" id="{DF1785F7-BA67-4928-8010-A000E51AF0C2}"/>
              </a:ext>
            </a:extLst>
          </p:cNvPr>
          <p:cNvSpPr txBox="1"/>
          <p:nvPr/>
        </p:nvSpPr>
        <p:spPr>
          <a:xfrm>
            <a:off x="185057" y="273109"/>
            <a:ext cx="12583886" cy="738664"/>
          </a:xfrm>
          <a:prstGeom prst="rect">
            <a:avLst/>
          </a:prstGeom>
          <a:noFill/>
        </p:spPr>
        <p:txBody>
          <a:bodyPr wrap="square">
            <a:spAutoFit/>
          </a:bodyPr>
          <a:lstStyle/>
          <a:p>
            <a:r>
              <a:rPr lang="en-US" sz="4200" b="1" dirty="0" smtClean="0">
                <a:latin typeface="Garamond" panose="02020404030301010803" pitchFamily="18" charset="0"/>
              </a:rPr>
              <a:t>Assembly processes in </a:t>
            </a:r>
            <a:r>
              <a:rPr lang="en-US" sz="4200" b="1" dirty="0" err="1" smtClean="0">
                <a:latin typeface="Garamond" panose="02020404030301010803" pitchFamily="18" charset="0"/>
              </a:rPr>
              <a:t>m</a:t>
            </a:r>
            <a:r>
              <a:rPr lang="en-US" sz="4200" b="1" dirty="0" err="1" smtClean="0">
                <a:latin typeface="Garamond" panose="02020404030301010803" pitchFamily="18" charset="0"/>
              </a:rPr>
              <a:t>etacommunities</a:t>
            </a:r>
            <a:endParaRPr lang="en-US" sz="4200" b="1" dirty="0">
              <a:latin typeface="Garamond" panose="02020404030301010803" pitchFamily="18" charset="0"/>
            </a:endParaRPr>
          </a:p>
        </p:txBody>
      </p:sp>
    </p:spTree>
    <p:extLst>
      <p:ext uri="{BB962C8B-B14F-4D97-AF65-F5344CB8AC3E}">
        <p14:creationId xmlns:p14="http://schemas.microsoft.com/office/powerpoint/2010/main" val="36383947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F1785F7-BA67-4928-8010-A000E51AF0C2}"/>
              </a:ext>
            </a:extLst>
          </p:cNvPr>
          <p:cNvSpPr txBox="1"/>
          <p:nvPr/>
        </p:nvSpPr>
        <p:spPr>
          <a:xfrm>
            <a:off x="550461" y="2418561"/>
            <a:ext cx="11077432" cy="1446550"/>
          </a:xfrm>
          <a:prstGeom prst="rect">
            <a:avLst/>
          </a:prstGeom>
          <a:noFill/>
        </p:spPr>
        <p:txBody>
          <a:bodyPr wrap="square">
            <a:spAutoFit/>
          </a:bodyPr>
          <a:lstStyle/>
          <a:p>
            <a:pPr algn="ctr"/>
            <a:r>
              <a:rPr lang="en-US" sz="4400" dirty="0" smtClean="0">
                <a:latin typeface="Garamond" panose="02020404030301010803" pitchFamily="18" charset="0"/>
              </a:rPr>
              <a:t>Scales explain different results observed when answering the same questions in different systems</a:t>
            </a:r>
            <a:endParaRPr lang="en-US" sz="4400" dirty="0">
              <a:latin typeface="Garamond" panose="02020404030301010803" pitchFamily="18" charset="0"/>
            </a:endParaRPr>
          </a:p>
        </p:txBody>
      </p:sp>
    </p:spTree>
    <p:extLst>
      <p:ext uri="{BB962C8B-B14F-4D97-AF65-F5344CB8AC3E}">
        <p14:creationId xmlns:p14="http://schemas.microsoft.com/office/powerpoint/2010/main" val="5438746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F1785F7-BA67-4928-8010-A000E51AF0C2}"/>
              </a:ext>
            </a:extLst>
          </p:cNvPr>
          <p:cNvSpPr txBox="1"/>
          <p:nvPr/>
        </p:nvSpPr>
        <p:spPr>
          <a:xfrm>
            <a:off x="329483" y="1500706"/>
            <a:ext cx="11533033" cy="4801314"/>
          </a:xfrm>
          <a:prstGeom prst="rect">
            <a:avLst/>
          </a:prstGeom>
          <a:noFill/>
        </p:spPr>
        <p:txBody>
          <a:bodyPr wrap="square">
            <a:spAutoFit/>
          </a:bodyPr>
          <a:lstStyle/>
          <a:p>
            <a:pPr marL="457200" indent="-457200">
              <a:buFont typeface="Wingdings" panose="05000000000000000000" pitchFamily="2" charset="2"/>
              <a:buChar char="§"/>
            </a:pPr>
            <a:r>
              <a:rPr lang="en-US" sz="3400" dirty="0" smtClean="0">
                <a:latin typeface="Garamond" panose="02020404030301010803" pitchFamily="18" charset="0"/>
              </a:rPr>
              <a:t>The </a:t>
            </a:r>
            <a:r>
              <a:rPr lang="en-US" sz="3400" dirty="0">
                <a:latin typeface="Garamond" panose="02020404030301010803" pitchFamily="18" charset="0"/>
              </a:rPr>
              <a:t>complexity of natural systems</a:t>
            </a:r>
          </a:p>
          <a:p>
            <a:pPr marL="457200" indent="-457200">
              <a:buFont typeface="Wingdings" panose="05000000000000000000" pitchFamily="2" charset="2"/>
              <a:buChar char="§"/>
            </a:pPr>
            <a:r>
              <a:rPr lang="en-US" sz="3400" dirty="0">
                <a:latin typeface="Garamond" panose="02020404030301010803" pitchFamily="18" charset="0"/>
              </a:rPr>
              <a:t>Scaling in ecology and conservation</a:t>
            </a:r>
          </a:p>
          <a:p>
            <a:pPr marL="1371600" lvl="2" indent="-457200">
              <a:buFont typeface="Wingdings" panose="05000000000000000000" pitchFamily="2" charset="2"/>
              <a:buChar char="§"/>
            </a:pPr>
            <a:r>
              <a:rPr lang="en-US" sz="3400" dirty="0">
                <a:latin typeface="Garamond" panose="02020404030301010803" pitchFamily="18" charset="0"/>
              </a:rPr>
              <a:t>History of research on scales</a:t>
            </a:r>
          </a:p>
          <a:p>
            <a:pPr marL="1371600" lvl="2" indent="-457200">
              <a:buFont typeface="Wingdings" panose="05000000000000000000" pitchFamily="2" charset="2"/>
              <a:buChar char="§"/>
            </a:pPr>
            <a:r>
              <a:rPr lang="en-US" sz="3400" dirty="0">
                <a:latin typeface="Garamond" panose="02020404030301010803" pitchFamily="18" charset="0"/>
              </a:rPr>
              <a:t>Theory developed to understand </a:t>
            </a:r>
            <a:r>
              <a:rPr lang="en-US" sz="3400" dirty="0" smtClean="0">
                <a:latin typeface="Garamond" panose="02020404030301010803" pitchFamily="18" charset="0"/>
              </a:rPr>
              <a:t>biodiversity across scales</a:t>
            </a:r>
          </a:p>
          <a:p>
            <a:pPr marL="1371600" lvl="2" indent="-457200">
              <a:buFont typeface="Wingdings" panose="05000000000000000000" pitchFamily="2" charset="2"/>
              <a:buChar char="§"/>
            </a:pPr>
            <a:r>
              <a:rPr lang="en-US" sz="3400" dirty="0" smtClean="0">
                <a:latin typeface="Garamond" panose="02020404030301010803" pitchFamily="18" charset="0"/>
              </a:rPr>
              <a:t>The </a:t>
            </a:r>
            <a:r>
              <a:rPr lang="en-US" sz="3400" dirty="0">
                <a:latin typeface="Garamond" panose="02020404030301010803" pitchFamily="18" charset="0"/>
              </a:rPr>
              <a:t>role of scaling in solving long-standing debates</a:t>
            </a:r>
          </a:p>
          <a:p>
            <a:pPr marL="1371600" lvl="2" indent="-457200">
              <a:buFont typeface="Wingdings" panose="05000000000000000000" pitchFamily="2" charset="2"/>
              <a:buChar char="§"/>
            </a:pPr>
            <a:r>
              <a:rPr lang="en-US" sz="3400" dirty="0">
                <a:latin typeface="Garamond" panose="02020404030301010803" pitchFamily="18" charset="0"/>
              </a:rPr>
              <a:t>Implications for applied </a:t>
            </a:r>
            <a:r>
              <a:rPr lang="en-US" sz="3400" dirty="0" smtClean="0">
                <a:latin typeface="Garamond" panose="02020404030301010803" pitchFamily="18" charset="0"/>
              </a:rPr>
              <a:t>conservation</a:t>
            </a:r>
            <a:endParaRPr lang="en-US" sz="3400" dirty="0">
              <a:latin typeface="Garamond" panose="02020404030301010803" pitchFamily="18" charset="0"/>
            </a:endParaRPr>
          </a:p>
          <a:p>
            <a:pPr marL="457200" indent="-457200">
              <a:buFont typeface="Wingdings" panose="05000000000000000000" pitchFamily="2" charset="2"/>
              <a:buChar char="§"/>
            </a:pPr>
            <a:r>
              <a:rPr lang="en-US" sz="3400" dirty="0">
                <a:latin typeface="Garamond" panose="02020404030301010803" pitchFamily="18" charset="0"/>
              </a:rPr>
              <a:t>Conclusions</a:t>
            </a:r>
          </a:p>
          <a:p>
            <a:pPr marL="1371600" lvl="2" indent="-457200">
              <a:buFont typeface="Wingdings" panose="05000000000000000000" pitchFamily="2" charset="2"/>
              <a:buChar char="§"/>
            </a:pPr>
            <a:r>
              <a:rPr lang="en-US" sz="3400" dirty="0">
                <a:latin typeface="Garamond" panose="02020404030301010803" pitchFamily="18" charset="0"/>
              </a:rPr>
              <a:t>Some suggestions on how to deal with it in your work</a:t>
            </a:r>
          </a:p>
          <a:p>
            <a:pPr marL="1371600" lvl="2" indent="-457200">
              <a:buFont typeface="Wingdings" panose="05000000000000000000" pitchFamily="2" charset="2"/>
              <a:buChar char="§"/>
            </a:pPr>
            <a:r>
              <a:rPr lang="en-US" sz="3400" dirty="0" smtClean="0">
                <a:latin typeface="Garamond" panose="02020404030301010803" pitchFamily="18" charset="0"/>
              </a:rPr>
              <a:t>R </a:t>
            </a:r>
            <a:r>
              <a:rPr lang="en-US" sz="3400" dirty="0">
                <a:latin typeface="Garamond" panose="02020404030301010803" pitchFamily="18" charset="0"/>
              </a:rPr>
              <a:t>workshop</a:t>
            </a:r>
          </a:p>
        </p:txBody>
      </p:sp>
      <p:sp>
        <p:nvSpPr>
          <p:cNvPr id="7" name="TextBox 6">
            <a:extLst>
              <a:ext uri="{FF2B5EF4-FFF2-40B4-BE49-F238E27FC236}">
                <a16:creationId xmlns:a16="http://schemas.microsoft.com/office/drawing/2014/main" id="{4119353D-355D-4AF1-A815-D78241358418}"/>
              </a:ext>
            </a:extLst>
          </p:cNvPr>
          <p:cNvSpPr txBox="1"/>
          <p:nvPr/>
        </p:nvSpPr>
        <p:spPr>
          <a:xfrm>
            <a:off x="206578" y="583555"/>
            <a:ext cx="11778844" cy="769441"/>
          </a:xfrm>
          <a:prstGeom prst="rect">
            <a:avLst/>
          </a:prstGeom>
          <a:noFill/>
        </p:spPr>
        <p:txBody>
          <a:bodyPr wrap="square">
            <a:spAutoFit/>
          </a:bodyPr>
          <a:lstStyle/>
          <a:p>
            <a:pPr algn="ctr"/>
            <a:r>
              <a:rPr lang="en-US" sz="4400" b="1" dirty="0">
                <a:latin typeface="Garamond" panose="02020404030301010803" pitchFamily="18" charset="0"/>
              </a:rPr>
              <a:t>Summary</a:t>
            </a:r>
            <a:endParaRPr lang="en-CA" sz="4400" dirty="0">
              <a:latin typeface="Garamond" panose="02020404030301010803" pitchFamily="18" charset="0"/>
            </a:endParaRPr>
          </a:p>
        </p:txBody>
      </p:sp>
    </p:spTree>
    <p:extLst>
      <p:ext uri="{BB962C8B-B14F-4D97-AF65-F5344CB8AC3E}">
        <p14:creationId xmlns:p14="http://schemas.microsoft.com/office/powerpoint/2010/main" val="7207228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119353D-355D-4AF1-A815-D78241358418}"/>
              </a:ext>
            </a:extLst>
          </p:cNvPr>
          <p:cNvSpPr txBox="1"/>
          <p:nvPr/>
        </p:nvSpPr>
        <p:spPr>
          <a:xfrm>
            <a:off x="206578" y="2644170"/>
            <a:ext cx="11778844" cy="1938992"/>
          </a:xfrm>
          <a:prstGeom prst="rect">
            <a:avLst/>
          </a:prstGeom>
          <a:noFill/>
        </p:spPr>
        <p:txBody>
          <a:bodyPr wrap="square">
            <a:spAutoFit/>
          </a:bodyPr>
          <a:lstStyle/>
          <a:p>
            <a:pPr algn="ctr"/>
            <a:r>
              <a:rPr lang="en-US" sz="6000" b="1" dirty="0">
                <a:latin typeface="Garamond" panose="02020404030301010803" pitchFamily="18" charset="0"/>
              </a:rPr>
              <a:t>Applications in ecology and conservation</a:t>
            </a:r>
            <a:endParaRPr lang="en-CA" sz="6000" dirty="0">
              <a:latin typeface="Garamond" panose="02020404030301010803" pitchFamily="18" charset="0"/>
            </a:endParaRPr>
          </a:p>
        </p:txBody>
      </p:sp>
    </p:spTree>
    <p:extLst>
      <p:ext uri="{BB962C8B-B14F-4D97-AF65-F5344CB8AC3E}">
        <p14:creationId xmlns:p14="http://schemas.microsoft.com/office/powerpoint/2010/main" val="81007564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03FF07-2DDE-4159-9B0F-DC7DBC07849B}"/>
              </a:ext>
            </a:extLst>
          </p:cNvPr>
          <p:cNvPicPr>
            <a:picLocks noChangeAspect="1"/>
          </p:cNvPicPr>
          <p:nvPr/>
        </p:nvPicPr>
        <p:blipFill>
          <a:blip r:embed="rId2"/>
          <a:stretch>
            <a:fillRect/>
          </a:stretch>
        </p:blipFill>
        <p:spPr>
          <a:xfrm>
            <a:off x="1549210" y="819856"/>
            <a:ext cx="9093579" cy="5378925"/>
          </a:xfrm>
          <a:prstGeom prst="rect">
            <a:avLst/>
          </a:prstGeom>
        </p:spPr>
      </p:pic>
      <p:sp>
        <p:nvSpPr>
          <p:cNvPr id="5" name="TextBox 4">
            <a:extLst>
              <a:ext uri="{FF2B5EF4-FFF2-40B4-BE49-F238E27FC236}">
                <a16:creationId xmlns:a16="http://schemas.microsoft.com/office/drawing/2014/main" id="{DF1785F7-BA67-4928-8010-A000E51AF0C2}"/>
              </a:ext>
            </a:extLst>
          </p:cNvPr>
          <p:cNvSpPr txBox="1"/>
          <p:nvPr/>
        </p:nvSpPr>
        <p:spPr>
          <a:xfrm>
            <a:off x="0" y="176968"/>
            <a:ext cx="12192000" cy="784830"/>
          </a:xfrm>
          <a:prstGeom prst="rect">
            <a:avLst/>
          </a:prstGeom>
          <a:noFill/>
        </p:spPr>
        <p:txBody>
          <a:bodyPr wrap="square">
            <a:spAutoFit/>
          </a:bodyPr>
          <a:lstStyle/>
          <a:p>
            <a:r>
              <a:rPr lang="en-US" sz="2800" b="1" dirty="0">
                <a:latin typeface="Garamond" panose="02020404030301010803" pitchFamily="18" charset="0"/>
              </a:rPr>
              <a:t>	</a:t>
            </a:r>
            <a:r>
              <a:rPr lang="en-US" sz="4500" b="1" dirty="0">
                <a:latin typeface="Garamond" panose="02020404030301010803" pitchFamily="18" charset="0"/>
              </a:rPr>
              <a:t>Productivity-diversity relationship</a:t>
            </a:r>
          </a:p>
        </p:txBody>
      </p:sp>
      <p:sp>
        <p:nvSpPr>
          <p:cNvPr id="6" name="TextBox 5">
            <a:extLst>
              <a:ext uri="{FF2B5EF4-FFF2-40B4-BE49-F238E27FC236}">
                <a16:creationId xmlns:a16="http://schemas.microsoft.com/office/drawing/2014/main" id="{17F4F49A-0FFD-49FA-9881-C68B75649994}"/>
              </a:ext>
            </a:extLst>
          </p:cNvPr>
          <p:cNvSpPr txBox="1"/>
          <p:nvPr/>
        </p:nvSpPr>
        <p:spPr>
          <a:xfrm>
            <a:off x="5537291" y="6449254"/>
            <a:ext cx="7674591" cy="307777"/>
          </a:xfrm>
          <a:prstGeom prst="rect">
            <a:avLst/>
          </a:prstGeom>
          <a:noFill/>
        </p:spPr>
        <p:txBody>
          <a:bodyPr wrap="square">
            <a:spAutoFit/>
          </a:bodyPr>
          <a:lstStyle/>
          <a:p>
            <a:r>
              <a:rPr lang="en-CA" sz="1400" dirty="0">
                <a:latin typeface="Garamond" panose="02020404030301010803" pitchFamily="18" charset="0"/>
              </a:rPr>
              <a:t>Chase and </a:t>
            </a:r>
            <a:r>
              <a:rPr lang="en-CA" sz="1400" dirty="0" err="1">
                <a:latin typeface="Garamond" panose="02020404030301010803" pitchFamily="18" charset="0"/>
              </a:rPr>
              <a:t>Liebold</a:t>
            </a:r>
            <a:r>
              <a:rPr lang="en-CA" sz="1400" dirty="0">
                <a:latin typeface="Garamond" panose="02020404030301010803" pitchFamily="18" charset="0"/>
              </a:rPr>
              <a:t> (2004) </a:t>
            </a:r>
            <a:r>
              <a:rPr lang="en-CA" sz="1400" dirty="0">
                <a:latin typeface="Garamond" panose="02020404030301010803" pitchFamily="18" charset="0"/>
                <a:hlinkClick r:id="rId3"/>
              </a:rPr>
              <a:t>https://www.nature.com/articles/416427a.pdf</a:t>
            </a:r>
            <a:r>
              <a:rPr lang="en-CA" sz="1400" dirty="0">
                <a:latin typeface="Garamond" panose="02020404030301010803" pitchFamily="18" charset="0"/>
              </a:rPr>
              <a:t> </a:t>
            </a:r>
          </a:p>
        </p:txBody>
      </p:sp>
    </p:spTree>
    <p:extLst>
      <p:ext uri="{BB962C8B-B14F-4D97-AF65-F5344CB8AC3E}">
        <p14:creationId xmlns:p14="http://schemas.microsoft.com/office/powerpoint/2010/main" val="22084287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F1785F7-BA67-4928-8010-A000E51AF0C2}"/>
              </a:ext>
            </a:extLst>
          </p:cNvPr>
          <p:cNvSpPr txBox="1"/>
          <p:nvPr/>
        </p:nvSpPr>
        <p:spPr>
          <a:xfrm>
            <a:off x="0" y="156260"/>
            <a:ext cx="12192000" cy="784830"/>
          </a:xfrm>
          <a:prstGeom prst="rect">
            <a:avLst/>
          </a:prstGeom>
          <a:noFill/>
        </p:spPr>
        <p:txBody>
          <a:bodyPr wrap="square">
            <a:spAutoFit/>
          </a:bodyPr>
          <a:lstStyle/>
          <a:p>
            <a:r>
              <a:rPr lang="en-US" sz="4500" b="1" dirty="0" smtClean="0">
                <a:latin typeface="Garamond" panose="02020404030301010803" pitchFamily="18" charset="0"/>
              </a:rPr>
              <a:t>Trends </a:t>
            </a:r>
            <a:r>
              <a:rPr lang="en-US" sz="4500" b="1" dirty="0">
                <a:latin typeface="Garamond" panose="02020404030301010803" pitchFamily="18" charset="0"/>
              </a:rPr>
              <a:t>in biodiversity change with spatial scales </a:t>
            </a:r>
          </a:p>
        </p:txBody>
      </p:sp>
      <p:pic>
        <p:nvPicPr>
          <p:cNvPr id="4" name="Picture 3">
            <a:extLst>
              <a:ext uri="{FF2B5EF4-FFF2-40B4-BE49-F238E27FC236}">
                <a16:creationId xmlns:a16="http://schemas.microsoft.com/office/drawing/2014/main" id="{C8DC393F-40C7-4FF0-AD34-58B7A9211698}"/>
              </a:ext>
            </a:extLst>
          </p:cNvPr>
          <p:cNvPicPr>
            <a:picLocks noChangeAspect="1"/>
          </p:cNvPicPr>
          <p:nvPr/>
        </p:nvPicPr>
        <p:blipFill rotWithShape="1">
          <a:blip r:embed="rId2"/>
          <a:srcRect r="4147" b="44976"/>
          <a:stretch/>
        </p:blipFill>
        <p:spPr>
          <a:xfrm>
            <a:off x="3813544" y="941090"/>
            <a:ext cx="7839739" cy="5230045"/>
          </a:xfrm>
          <a:prstGeom prst="rect">
            <a:avLst/>
          </a:prstGeom>
        </p:spPr>
      </p:pic>
      <p:sp>
        <p:nvSpPr>
          <p:cNvPr id="6" name="TextBox 5">
            <a:extLst>
              <a:ext uri="{FF2B5EF4-FFF2-40B4-BE49-F238E27FC236}">
                <a16:creationId xmlns:a16="http://schemas.microsoft.com/office/drawing/2014/main" id="{17F4F49A-0FFD-49FA-9881-C68B75649994}"/>
              </a:ext>
            </a:extLst>
          </p:cNvPr>
          <p:cNvSpPr txBox="1"/>
          <p:nvPr/>
        </p:nvSpPr>
        <p:spPr>
          <a:xfrm>
            <a:off x="14176" y="6391226"/>
            <a:ext cx="6081824" cy="307777"/>
          </a:xfrm>
          <a:prstGeom prst="rect">
            <a:avLst/>
          </a:prstGeom>
          <a:noFill/>
        </p:spPr>
        <p:txBody>
          <a:bodyPr wrap="square">
            <a:spAutoFit/>
          </a:bodyPr>
          <a:lstStyle/>
          <a:p>
            <a:r>
              <a:rPr lang="en-CA" sz="1400" dirty="0" err="1">
                <a:latin typeface="Garamond" panose="02020404030301010803" pitchFamily="18" charset="0"/>
              </a:rPr>
              <a:t>Jarzyna</a:t>
            </a:r>
            <a:r>
              <a:rPr lang="en-CA" sz="1400" dirty="0">
                <a:latin typeface="Garamond" panose="02020404030301010803" pitchFamily="18" charset="0"/>
              </a:rPr>
              <a:t> and </a:t>
            </a:r>
            <a:r>
              <a:rPr lang="en-CA" sz="1400" dirty="0" err="1">
                <a:latin typeface="Garamond" panose="02020404030301010803" pitchFamily="18" charset="0"/>
              </a:rPr>
              <a:t>Jetz</a:t>
            </a:r>
            <a:r>
              <a:rPr lang="en-CA" sz="1400" dirty="0">
                <a:latin typeface="Garamond" panose="02020404030301010803" pitchFamily="18" charset="0"/>
              </a:rPr>
              <a:t> (2018) </a:t>
            </a:r>
            <a:r>
              <a:rPr lang="en-CA" sz="1400" dirty="0">
                <a:latin typeface="Garamond" panose="02020404030301010803" pitchFamily="18" charset="0"/>
                <a:hlinkClick r:id="rId3"/>
              </a:rPr>
              <a:t>https://www.nature.com/articles/s41467-018-04889-z.pdf</a:t>
            </a:r>
            <a:r>
              <a:rPr lang="en-CA" sz="1400" dirty="0">
                <a:latin typeface="Garamond" panose="02020404030301010803" pitchFamily="18" charset="0"/>
              </a:rPr>
              <a:t> </a:t>
            </a:r>
          </a:p>
        </p:txBody>
      </p:sp>
      <p:sp>
        <p:nvSpPr>
          <p:cNvPr id="8" name="TextBox 7">
            <a:extLst>
              <a:ext uri="{FF2B5EF4-FFF2-40B4-BE49-F238E27FC236}">
                <a16:creationId xmlns:a16="http://schemas.microsoft.com/office/drawing/2014/main" id="{DE96FBEF-2083-4E8D-BA57-C51352E78484}"/>
              </a:ext>
            </a:extLst>
          </p:cNvPr>
          <p:cNvSpPr txBox="1"/>
          <p:nvPr/>
        </p:nvSpPr>
        <p:spPr>
          <a:xfrm>
            <a:off x="210789" y="1369821"/>
            <a:ext cx="3765788" cy="4801314"/>
          </a:xfrm>
          <a:prstGeom prst="rect">
            <a:avLst/>
          </a:prstGeom>
          <a:noFill/>
        </p:spPr>
        <p:txBody>
          <a:bodyPr wrap="square">
            <a:spAutoFit/>
          </a:bodyPr>
          <a:lstStyle/>
          <a:p>
            <a:r>
              <a:rPr lang="en-US" dirty="0">
                <a:latin typeface="Garamond" panose="02020404030301010803" pitchFamily="18" charset="0"/>
              </a:rPr>
              <a:t>… Scales shown, from top to bottom, are 50 km, 200 km, 800 km. Fitted positive and negative slopes indicate increases and declines in taxonomic diversity (TDΔ, left panel), temporal </a:t>
            </a:r>
            <a:r>
              <a:rPr lang="en-US" dirty="0" err="1">
                <a:latin typeface="Garamond" panose="02020404030301010803" pitchFamily="18" charset="0"/>
              </a:rPr>
              <a:t>nestedness</a:t>
            </a:r>
            <a:r>
              <a:rPr lang="en-US" dirty="0">
                <a:latin typeface="Garamond" panose="02020404030301010803" pitchFamily="18" charset="0"/>
              </a:rPr>
              <a:t> of taxonomic diversity (TDΔNES, middle panel), and temporal turnover of taxonomic diversity (TDΔTUR, right panel). Red and blue numbers indicate the number of grid cells for which these trends were positive and negative, respectively. Insets show the fitted slopes between the respective measure of change (y-axis) and time (x-axis; calendar year) for the cell inside the brown (brown lines) or beige (beige lines) quadratic regions. </a:t>
            </a:r>
            <a:endParaRPr lang="en-CA" dirty="0">
              <a:latin typeface="Garamond" panose="02020404030301010803" pitchFamily="18" charset="0"/>
            </a:endParaRPr>
          </a:p>
        </p:txBody>
      </p:sp>
    </p:spTree>
    <p:extLst>
      <p:ext uri="{BB962C8B-B14F-4D97-AF65-F5344CB8AC3E}">
        <p14:creationId xmlns:p14="http://schemas.microsoft.com/office/powerpoint/2010/main" val="291769245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8A9C462-BA5D-4AC0-A437-59EDF54C903F}"/>
              </a:ext>
            </a:extLst>
          </p:cNvPr>
          <p:cNvSpPr txBox="1"/>
          <p:nvPr/>
        </p:nvSpPr>
        <p:spPr>
          <a:xfrm>
            <a:off x="3502032" y="6403861"/>
            <a:ext cx="8521646" cy="307777"/>
          </a:xfrm>
          <a:prstGeom prst="rect">
            <a:avLst/>
          </a:prstGeom>
          <a:noFill/>
        </p:spPr>
        <p:txBody>
          <a:bodyPr wrap="square">
            <a:spAutoFit/>
          </a:bodyPr>
          <a:lstStyle/>
          <a:p>
            <a:r>
              <a:rPr lang="en-CA" sz="1400" dirty="0">
                <a:latin typeface="Garamond" panose="02020404030301010803" pitchFamily="18" charset="0"/>
              </a:rPr>
              <a:t>Riva and Nielsen (2021) </a:t>
            </a:r>
            <a:r>
              <a:rPr lang="en-CA" sz="1400" dirty="0">
                <a:latin typeface="Garamond" panose="02020404030301010803" pitchFamily="18" charset="0"/>
                <a:hlinkClick r:id="rId2"/>
              </a:rPr>
              <a:t>https://ace-lab.ca/assets_b/Riva-Nielsen2021_Article_AFunctionalPerspectiveOnTheAna.pdf</a:t>
            </a:r>
            <a:r>
              <a:rPr lang="en-CA" sz="1400" dirty="0">
                <a:latin typeface="Garamond" panose="02020404030301010803" pitchFamily="18" charset="0"/>
              </a:rPr>
              <a:t> </a:t>
            </a:r>
          </a:p>
        </p:txBody>
      </p:sp>
      <p:pic>
        <p:nvPicPr>
          <p:cNvPr id="3" name="Picture 2">
            <a:extLst>
              <a:ext uri="{FF2B5EF4-FFF2-40B4-BE49-F238E27FC236}">
                <a16:creationId xmlns:a16="http://schemas.microsoft.com/office/drawing/2014/main" id="{B4D42180-C8C9-414D-BB8A-FC023FA02177}"/>
              </a:ext>
            </a:extLst>
          </p:cNvPr>
          <p:cNvPicPr>
            <a:picLocks noChangeAspect="1"/>
          </p:cNvPicPr>
          <p:nvPr/>
        </p:nvPicPr>
        <p:blipFill rotWithShape="1">
          <a:blip r:embed="rId3"/>
          <a:srcRect l="6753" r="4262"/>
          <a:stretch/>
        </p:blipFill>
        <p:spPr>
          <a:xfrm>
            <a:off x="341864" y="1472826"/>
            <a:ext cx="5253393" cy="3964054"/>
          </a:xfrm>
          <a:prstGeom prst="rect">
            <a:avLst/>
          </a:prstGeom>
        </p:spPr>
      </p:pic>
      <p:pic>
        <p:nvPicPr>
          <p:cNvPr id="7" name="Picture 6">
            <a:extLst>
              <a:ext uri="{FF2B5EF4-FFF2-40B4-BE49-F238E27FC236}">
                <a16:creationId xmlns:a16="http://schemas.microsoft.com/office/drawing/2014/main" id="{100CACF7-9C75-46D9-A1DE-7BD3B4C4564F}"/>
              </a:ext>
            </a:extLst>
          </p:cNvPr>
          <p:cNvPicPr>
            <a:picLocks noChangeAspect="1"/>
          </p:cNvPicPr>
          <p:nvPr/>
        </p:nvPicPr>
        <p:blipFill>
          <a:blip r:embed="rId4"/>
          <a:stretch>
            <a:fillRect/>
          </a:stretch>
        </p:blipFill>
        <p:spPr>
          <a:xfrm>
            <a:off x="6013788" y="1472826"/>
            <a:ext cx="5741777" cy="3925915"/>
          </a:xfrm>
          <a:prstGeom prst="rect">
            <a:avLst/>
          </a:prstGeom>
        </p:spPr>
      </p:pic>
      <p:sp>
        <p:nvSpPr>
          <p:cNvPr id="5" name="TextBox 4">
            <a:extLst>
              <a:ext uri="{FF2B5EF4-FFF2-40B4-BE49-F238E27FC236}">
                <a16:creationId xmlns:a16="http://schemas.microsoft.com/office/drawing/2014/main" id="{7C851DC0-8602-48A0-942E-83F881B832DA}"/>
              </a:ext>
            </a:extLst>
          </p:cNvPr>
          <p:cNvSpPr txBox="1"/>
          <p:nvPr/>
        </p:nvSpPr>
        <p:spPr>
          <a:xfrm>
            <a:off x="0" y="296636"/>
            <a:ext cx="13258800" cy="784830"/>
          </a:xfrm>
          <a:prstGeom prst="rect">
            <a:avLst/>
          </a:prstGeom>
          <a:noFill/>
        </p:spPr>
        <p:txBody>
          <a:bodyPr wrap="square">
            <a:spAutoFit/>
          </a:bodyPr>
          <a:lstStyle/>
          <a:p>
            <a:r>
              <a:rPr lang="en-US" sz="4500" b="1" dirty="0" smtClean="0">
                <a:latin typeface="Garamond" panose="02020404030301010803" pitchFamily="18" charset="0"/>
              </a:rPr>
              <a:t>Thematic </a:t>
            </a:r>
            <a:r>
              <a:rPr lang="en-US" sz="4500" b="1" dirty="0">
                <a:latin typeface="Garamond" panose="02020404030301010803" pitchFamily="18" charset="0"/>
              </a:rPr>
              <a:t>resolution affects habitat loss </a:t>
            </a:r>
            <a:r>
              <a:rPr lang="en-US" sz="4500" b="1" dirty="0" smtClean="0">
                <a:latin typeface="Garamond" panose="02020404030301010803" pitchFamily="18" charset="0"/>
              </a:rPr>
              <a:t>measures </a:t>
            </a:r>
            <a:endParaRPr lang="en-US" sz="4500" b="1" dirty="0">
              <a:latin typeface="Garamond" panose="02020404030301010803" pitchFamily="18" charset="0"/>
            </a:endParaRPr>
          </a:p>
        </p:txBody>
      </p:sp>
    </p:spTree>
    <p:extLst>
      <p:ext uri="{BB962C8B-B14F-4D97-AF65-F5344CB8AC3E}">
        <p14:creationId xmlns:p14="http://schemas.microsoft.com/office/powerpoint/2010/main" val="110701800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F1785F7-BA67-4928-8010-A000E51AF0C2}"/>
              </a:ext>
            </a:extLst>
          </p:cNvPr>
          <p:cNvSpPr txBox="1"/>
          <p:nvPr/>
        </p:nvSpPr>
        <p:spPr>
          <a:xfrm>
            <a:off x="436728" y="296636"/>
            <a:ext cx="11755272" cy="1446550"/>
          </a:xfrm>
          <a:prstGeom prst="rect">
            <a:avLst/>
          </a:prstGeom>
          <a:noFill/>
        </p:spPr>
        <p:txBody>
          <a:bodyPr wrap="square">
            <a:spAutoFit/>
          </a:bodyPr>
          <a:lstStyle/>
          <a:p>
            <a:r>
              <a:rPr lang="en-US" sz="4400" b="1" dirty="0" smtClean="0">
                <a:latin typeface="Garamond" panose="02020404030301010803" pitchFamily="18" charset="0"/>
              </a:rPr>
              <a:t>Grain affects </a:t>
            </a:r>
            <a:r>
              <a:rPr lang="en-US" sz="4400" b="1" dirty="0">
                <a:latin typeface="Garamond" panose="02020404030301010803" pitchFamily="18" charset="0"/>
              </a:rPr>
              <a:t>the relationship between species distribution </a:t>
            </a:r>
            <a:r>
              <a:rPr lang="en-US" sz="4400" b="1" dirty="0" smtClean="0">
                <a:latin typeface="Garamond" panose="02020404030301010803" pitchFamily="18" charset="0"/>
              </a:rPr>
              <a:t>and </a:t>
            </a:r>
            <a:r>
              <a:rPr lang="en-US" sz="4400" b="1" dirty="0">
                <a:latin typeface="Garamond" panose="02020404030301010803" pitchFamily="18" charset="0"/>
              </a:rPr>
              <a:t>the environment</a:t>
            </a:r>
          </a:p>
        </p:txBody>
      </p:sp>
      <p:sp>
        <p:nvSpPr>
          <p:cNvPr id="6" name="TextBox 5">
            <a:extLst>
              <a:ext uri="{FF2B5EF4-FFF2-40B4-BE49-F238E27FC236}">
                <a16:creationId xmlns:a16="http://schemas.microsoft.com/office/drawing/2014/main" id="{17F4F49A-0FFD-49FA-9881-C68B75649994}"/>
              </a:ext>
            </a:extLst>
          </p:cNvPr>
          <p:cNvSpPr txBox="1"/>
          <p:nvPr/>
        </p:nvSpPr>
        <p:spPr>
          <a:xfrm>
            <a:off x="9760688" y="6449254"/>
            <a:ext cx="2431312" cy="307777"/>
          </a:xfrm>
          <a:prstGeom prst="rect">
            <a:avLst/>
          </a:prstGeom>
          <a:noFill/>
        </p:spPr>
        <p:txBody>
          <a:bodyPr wrap="square">
            <a:spAutoFit/>
          </a:bodyPr>
          <a:lstStyle/>
          <a:p>
            <a:r>
              <a:rPr lang="en-CA" sz="1400" dirty="0">
                <a:latin typeface="Garamond" panose="02020404030301010803" pitchFamily="18" charset="0"/>
              </a:rPr>
              <a:t>Riva et al. in </a:t>
            </a:r>
            <a:r>
              <a:rPr lang="en-CA" sz="1400" dirty="0" err="1">
                <a:latin typeface="Garamond" panose="02020404030301010803" pitchFamily="18" charset="0"/>
              </a:rPr>
              <a:t>preparatiom</a:t>
            </a:r>
            <a:endParaRPr lang="en-CA" sz="1400" dirty="0">
              <a:latin typeface="Garamond" panose="02020404030301010803" pitchFamily="18" charset="0"/>
            </a:endParaRPr>
          </a:p>
        </p:txBody>
      </p:sp>
      <p:pic>
        <p:nvPicPr>
          <p:cNvPr id="2" name="Picture 1">
            <a:extLst>
              <a:ext uri="{FF2B5EF4-FFF2-40B4-BE49-F238E27FC236}">
                <a16:creationId xmlns:a16="http://schemas.microsoft.com/office/drawing/2014/main" id="{AE9241E9-D990-4297-B1D5-39BAE0FF469E}"/>
              </a:ext>
            </a:extLst>
          </p:cNvPr>
          <p:cNvPicPr>
            <a:picLocks noChangeAspect="1"/>
          </p:cNvPicPr>
          <p:nvPr/>
        </p:nvPicPr>
        <p:blipFill>
          <a:blip r:embed="rId2"/>
          <a:stretch>
            <a:fillRect/>
          </a:stretch>
        </p:blipFill>
        <p:spPr>
          <a:xfrm>
            <a:off x="270119" y="2177803"/>
            <a:ext cx="11651762" cy="3489703"/>
          </a:xfrm>
          <a:prstGeom prst="rect">
            <a:avLst/>
          </a:prstGeom>
        </p:spPr>
      </p:pic>
    </p:spTree>
    <p:extLst>
      <p:ext uri="{BB962C8B-B14F-4D97-AF65-F5344CB8AC3E}">
        <p14:creationId xmlns:p14="http://schemas.microsoft.com/office/powerpoint/2010/main" val="323636743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7F4F49A-0FFD-49FA-9881-C68B75649994}"/>
              </a:ext>
            </a:extLst>
          </p:cNvPr>
          <p:cNvSpPr txBox="1"/>
          <p:nvPr/>
        </p:nvSpPr>
        <p:spPr>
          <a:xfrm>
            <a:off x="9760688" y="6449254"/>
            <a:ext cx="2431312" cy="307777"/>
          </a:xfrm>
          <a:prstGeom prst="rect">
            <a:avLst/>
          </a:prstGeom>
          <a:noFill/>
        </p:spPr>
        <p:txBody>
          <a:bodyPr wrap="square">
            <a:spAutoFit/>
          </a:bodyPr>
          <a:lstStyle/>
          <a:p>
            <a:r>
              <a:rPr lang="en-CA" sz="1400" dirty="0">
                <a:latin typeface="Garamond" panose="02020404030301010803" pitchFamily="18" charset="0"/>
              </a:rPr>
              <a:t>Riva et al. in </a:t>
            </a:r>
            <a:r>
              <a:rPr lang="en-CA" sz="1400" dirty="0" err="1">
                <a:latin typeface="Garamond" panose="02020404030301010803" pitchFamily="18" charset="0"/>
              </a:rPr>
              <a:t>preparatiom</a:t>
            </a:r>
            <a:endParaRPr lang="en-CA" sz="1400" dirty="0">
              <a:latin typeface="Garamond" panose="02020404030301010803" pitchFamily="18" charset="0"/>
            </a:endParaRPr>
          </a:p>
        </p:txBody>
      </p:sp>
      <p:pic>
        <p:nvPicPr>
          <p:cNvPr id="4" name="Picture 3">
            <a:extLst>
              <a:ext uri="{FF2B5EF4-FFF2-40B4-BE49-F238E27FC236}">
                <a16:creationId xmlns:a16="http://schemas.microsoft.com/office/drawing/2014/main" id="{F89A1602-DC96-4795-AC43-C5346BBC035E}"/>
              </a:ext>
            </a:extLst>
          </p:cNvPr>
          <p:cNvPicPr>
            <a:picLocks noChangeAspect="1"/>
          </p:cNvPicPr>
          <p:nvPr/>
        </p:nvPicPr>
        <p:blipFill>
          <a:blip r:embed="rId2"/>
          <a:stretch>
            <a:fillRect/>
          </a:stretch>
        </p:blipFill>
        <p:spPr>
          <a:xfrm>
            <a:off x="125314" y="644916"/>
            <a:ext cx="11941372" cy="5568168"/>
          </a:xfrm>
          <a:prstGeom prst="rect">
            <a:avLst/>
          </a:prstGeom>
        </p:spPr>
      </p:pic>
    </p:spTree>
    <p:extLst>
      <p:ext uri="{BB962C8B-B14F-4D97-AF65-F5344CB8AC3E}">
        <p14:creationId xmlns:p14="http://schemas.microsoft.com/office/powerpoint/2010/main" val="4162317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119353D-355D-4AF1-A815-D78241358418}"/>
              </a:ext>
            </a:extLst>
          </p:cNvPr>
          <p:cNvSpPr txBox="1"/>
          <p:nvPr/>
        </p:nvSpPr>
        <p:spPr>
          <a:xfrm>
            <a:off x="206578" y="2644170"/>
            <a:ext cx="11778844" cy="1015663"/>
          </a:xfrm>
          <a:prstGeom prst="rect">
            <a:avLst/>
          </a:prstGeom>
          <a:noFill/>
        </p:spPr>
        <p:txBody>
          <a:bodyPr wrap="square">
            <a:spAutoFit/>
          </a:bodyPr>
          <a:lstStyle/>
          <a:p>
            <a:pPr algn="ctr"/>
            <a:r>
              <a:rPr lang="en-US" sz="6000" b="1" dirty="0">
                <a:latin typeface="Garamond" panose="02020404030301010803" pitchFamily="18" charset="0"/>
              </a:rPr>
              <a:t>Conclusions</a:t>
            </a:r>
            <a:endParaRPr lang="en-CA" sz="6000" dirty="0">
              <a:latin typeface="Garamond" panose="02020404030301010803" pitchFamily="18" charset="0"/>
            </a:endParaRPr>
          </a:p>
        </p:txBody>
      </p:sp>
    </p:spTree>
    <p:extLst>
      <p:ext uri="{BB962C8B-B14F-4D97-AF65-F5344CB8AC3E}">
        <p14:creationId xmlns:p14="http://schemas.microsoft.com/office/powerpoint/2010/main" val="347195524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F8CE74-E94F-488E-8A0F-29BEBB3D1B38}"/>
              </a:ext>
            </a:extLst>
          </p:cNvPr>
          <p:cNvSpPr>
            <a:spLocks noGrp="1"/>
          </p:cNvSpPr>
          <p:nvPr>
            <p:ph idx="1"/>
          </p:nvPr>
        </p:nvSpPr>
        <p:spPr>
          <a:xfrm>
            <a:off x="592540" y="1825625"/>
            <a:ext cx="11353800" cy="4351338"/>
          </a:xfrm>
        </p:spPr>
        <p:txBody>
          <a:bodyPr>
            <a:noAutofit/>
          </a:bodyPr>
          <a:lstStyle/>
          <a:p>
            <a:r>
              <a:rPr lang="en-CA" sz="3000" dirty="0">
                <a:latin typeface="Garamond" panose="02020404030301010803" pitchFamily="18" charset="0"/>
              </a:rPr>
              <a:t>Always think about the ecological process of interest</a:t>
            </a:r>
          </a:p>
          <a:p>
            <a:pPr lvl="1"/>
            <a:r>
              <a:rPr lang="en-CA" sz="3000" dirty="0">
                <a:latin typeface="Garamond" panose="02020404030301010803" pitchFamily="18" charset="0"/>
              </a:rPr>
              <a:t>E.g., for conservation, are you interested in large scale, regional patterns, or in </a:t>
            </a:r>
            <a:r>
              <a:rPr lang="en-CA" sz="3000" i="1" dirty="0">
                <a:latin typeface="Garamond" panose="02020404030301010803" pitchFamily="18" charset="0"/>
              </a:rPr>
              <a:t>in situ </a:t>
            </a:r>
            <a:r>
              <a:rPr lang="en-CA" sz="3000" dirty="0">
                <a:latin typeface="Garamond" panose="02020404030301010803" pitchFamily="18" charset="0"/>
              </a:rPr>
              <a:t>protection and management of species?</a:t>
            </a:r>
          </a:p>
          <a:p>
            <a:pPr lvl="1"/>
            <a:r>
              <a:rPr lang="en-CA" sz="3000" dirty="0">
                <a:latin typeface="Garamond" panose="02020404030301010803" pitchFamily="18" charset="0"/>
              </a:rPr>
              <a:t>Why are you proposing an analysis at a given spatial scale, temporal </a:t>
            </a:r>
            <a:r>
              <a:rPr lang="en-CA" sz="3000" dirty="0" smtClean="0">
                <a:latin typeface="Garamond" panose="02020404030301010803" pitchFamily="18" charset="0"/>
              </a:rPr>
              <a:t>scale</a:t>
            </a:r>
            <a:r>
              <a:rPr lang="en-CA" sz="3000" dirty="0" smtClean="0">
                <a:latin typeface="Garamond" panose="02020404030301010803" pitchFamily="18" charset="0"/>
              </a:rPr>
              <a:t>?</a:t>
            </a:r>
          </a:p>
          <a:p>
            <a:pPr lvl="1"/>
            <a:r>
              <a:rPr lang="en-CA" sz="3000" dirty="0" smtClean="0">
                <a:latin typeface="Garamond" panose="02020404030301010803" pitchFamily="18" charset="0"/>
              </a:rPr>
              <a:t>Taxonomic scales, other scales?</a:t>
            </a:r>
            <a:endParaRPr lang="en-CA" sz="3000" dirty="0">
              <a:latin typeface="Garamond" panose="02020404030301010803" pitchFamily="18" charset="0"/>
            </a:endParaRPr>
          </a:p>
          <a:p>
            <a:r>
              <a:rPr lang="en-CA" sz="3000" dirty="0">
                <a:latin typeface="Garamond" panose="02020404030301010803" pitchFamily="18" charset="0"/>
              </a:rPr>
              <a:t>How can scales affect your conclusion, and why do you think that is?</a:t>
            </a:r>
          </a:p>
          <a:p>
            <a:r>
              <a:rPr lang="en-CA" sz="3000" dirty="0">
                <a:latin typeface="Garamond" panose="02020404030301010803" pitchFamily="18" charset="0"/>
              </a:rPr>
              <a:t>Are you interested in processes that are typically dynamics, or less so?</a:t>
            </a:r>
          </a:p>
          <a:p>
            <a:r>
              <a:rPr lang="en-CA" sz="3000" dirty="0">
                <a:latin typeface="Garamond" panose="02020404030301010803" pitchFamily="18" charset="0"/>
              </a:rPr>
              <a:t>Scaling itself remains a topic of </a:t>
            </a:r>
            <a:r>
              <a:rPr lang="en-CA" sz="3000" dirty="0" smtClean="0">
                <a:latin typeface="Garamond" panose="02020404030301010803" pitchFamily="18" charset="0"/>
              </a:rPr>
              <a:t>interest after 50+ years</a:t>
            </a:r>
            <a:endParaRPr lang="en-CA" sz="3000" dirty="0">
              <a:latin typeface="Garamond" panose="02020404030301010803" pitchFamily="18" charset="0"/>
            </a:endParaRPr>
          </a:p>
          <a:p>
            <a:endParaRPr lang="en-CA" sz="3000" dirty="0">
              <a:latin typeface="Garamond" panose="02020404030301010803" pitchFamily="18" charset="0"/>
            </a:endParaRPr>
          </a:p>
          <a:p>
            <a:endParaRPr lang="en-CA" sz="3000" dirty="0">
              <a:latin typeface="Garamond" panose="02020404030301010803" pitchFamily="18" charset="0"/>
            </a:endParaRPr>
          </a:p>
        </p:txBody>
      </p:sp>
      <p:sp>
        <p:nvSpPr>
          <p:cNvPr id="4" name="TextBox 3">
            <a:extLst>
              <a:ext uri="{FF2B5EF4-FFF2-40B4-BE49-F238E27FC236}">
                <a16:creationId xmlns:a16="http://schemas.microsoft.com/office/drawing/2014/main" id="{C4C7E7F8-FCA9-4929-A20F-E86025B75A3D}"/>
              </a:ext>
            </a:extLst>
          </p:cNvPr>
          <p:cNvSpPr txBox="1"/>
          <p:nvPr/>
        </p:nvSpPr>
        <p:spPr>
          <a:xfrm>
            <a:off x="0" y="828264"/>
            <a:ext cx="12192000" cy="784830"/>
          </a:xfrm>
          <a:prstGeom prst="rect">
            <a:avLst/>
          </a:prstGeom>
          <a:noFill/>
        </p:spPr>
        <p:txBody>
          <a:bodyPr wrap="square">
            <a:spAutoFit/>
          </a:bodyPr>
          <a:lstStyle/>
          <a:p>
            <a:r>
              <a:rPr lang="en-US" sz="4500" b="1" dirty="0">
                <a:latin typeface="Garamond" panose="02020404030301010803" pitchFamily="18" charset="0"/>
              </a:rPr>
              <a:t>	It does matter – what can we do?</a:t>
            </a:r>
          </a:p>
        </p:txBody>
      </p:sp>
    </p:spTree>
    <p:extLst>
      <p:ext uri="{BB962C8B-B14F-4D97-AF65-F5344CB8AC3E}">
        <p14:creationId xmlns:p14="http://schemas.microsoft.com/office/powerpoint/2010/main" val="320193761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D704BB-4258-4495-BE52-35E2733C492D}"/>
              </a:ext>
            </a:extLst>
          </p:cNvPr>
          <p:cNvPicPr>
            <a:picLocks noChangeAspect="1"/>
          </p:cNvPicPr>
          <p:nvPr/>
        </p:nvPicPr>
        <p:blipFill rotWithShape="1">
          <a:blip r:embed="rId2"/>
          <a:srcRect b="2089"/>
          <a:stretch/>
        </p:blipFill>
        <p:spPr>
          <a:xfrm>
            <a:off x="2025086" y="0"/>
            <a:ext cx="8141827" cy="6259552"/>
          </a:xfrm>
          <a:prstGeom prst="rect">
            <a:avLst/>
          </a:prstGeom>
        </p:spPr>
      </p:pic>
      <p:sp>
        <p:nvSpPr>
          <p:cNvPr id="6" name="TextBox 5">
            <a:extLst>
              <a:ext uri="{FF2B5EF4-FFF2-40B4-BE49-F238E27FC236}">
                <a16:creationId xmlns:a16="http://schemas.microsoft.com/office/drawing/2014/main" id="{C8A9C462-BA5D-4AC0-A437-59EDF54C903F}"/>
              </a:ext>
            </a:extLst>
          </p:cNvPr>
          <p:cNvSpPr txBox="1"/>
          <p:nvPr/>
        </p:nvSpPr>
        <p:spPr>
          <a:xfrm>
            <a:off x="3502032" y="6403861"/>
            <a:ext cx="8521646" cy="307777"/>
          </a:xfrm>
          <a:prstGeom prst="rect">
            <a:avLst/>
          </a:prstGeom>
          <a:noFill/>
        </p:spPr>
        <p:txBody>
          <a:bodyPr wrap="square">
            <a:spAutoFit/>
          </a:bodyPr>
          <a:lstStyle/>
          <a:p>
            <a:r>
              <a:rPr lang="en-CA" sz="1400" dirty="0">
                <a:latin typeface="Garamond" panose="02020404030301010803" pitchFamily="18" charset="0"/>
              </a:rPr>
              <a:t>Riva and Nielsen (2020) </a:t>
            </a:r>
            <a:r>
              <a:rPr lang="en-CA" sz="1400" dirty="0">
                <a:latin typeface="Garamond" panose="02020404030301010803" pitchFamily="18" charset="0"/>
                <a:hlinkClick r:id="rId3"/>
              </a:rPr>
              <a:t>https://ace-lab.ca/assets_b/Riva-Nielsen2020_Article_SixKeyStepsForFunctionalLandsc.pdf</a:t>
            </a:r>
            <a:endParaRPr lang="en-CA" sz="1400" dirty="0">
              <a:latin typeface="Garamond" panose="02020404030301010803" pitchFamily="18" charset="0"/>
            </a:endParaRPr>
          </a:p>
        </p:txBody>
      </p:sp>
    </p:spTree>
    <p:extLst>
      <p:ext uri="{BB962C8B-B14F-4D97-AF65-F5344CB8AC3E}">
        <p14:creationId xmlns:p14="http://schemas.microsoft.com/office/powerpoint/2010/main" val="266328679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8A9C462-BA5D-4AC0-A437-59EDF54C903F}"/>
              </a:ext>
            </a:extLst>
          </p:cNvPr>
          <p:cNvSpPr txBox="1"/>
          <p:nvPr/>
        </p:nvSpPr>
        <p:spPr>
          <a:xfrm>
            <a:off x="3502032" y="6403861"/>
            <a:ext cx="8521646" cy="307777"/>
          </a:xfrm>
          <a:prstGeom prst="rect">
            <a:avLst/>
          </a:prstGeom>
          <a:noFill/>
        </p:spPr>
        <p:txBody>
          <a:bodyPr wrap="square">
            <a:spAutoFit/>
          </a:bodyPr>
          <a:lstStyle/>
          <a:p>
            <a:r>
              <a:rPr lang="en-CA" sz="1400" dirty="0">
                <a:latin typeface="Garamond" panose="02020404030301010803" pitchFamily="18" charset="0"/>
              </a:rPr>
              <a:t>Riva and Nielsen (2020) </a:t>
            </a:r>
            <a:r>
              <a:rPr lang="en-CA" sz="1400" dirty="0">
                <a:latin typeface="Garamond" panose="02020404030301010803" pitchFamily="18" charset="0"/>
                <a:hlinkClick r:id="rId2"/>
              </a:rPr>
              <a:t>https://ace-lab.ca/assets_b/Riva-Nielsen2020_Article_SixKeyStepsForFunctionalLandsc.pdf</a:t>
            </a:r>
            <a:endParaRPr lang="en-CA" sz="1400" dirty="0">
              <a:latin typeface="Garamond" panose="02020404030301010803" pitchFamily="18" charset="0"/>
            </a:endParaRPr>
          </a:p>
        </p:txBody>
      </p:sp>
      <p:pic>
        <p:nvPicPr>
          <p:cNvPr id="9" name="Picture 8">
            <a:extLst>
              <a:ext uri="{FF2B5EF4-FFF2-40B4-BE49-F238E27FC236}">
                <a16:creationId xmlns:a16="http://schemas.microsoft.com/office/drawing/2014/main" id="{553C4AC5-76C8-497B-82BA-E2AC6F4E751D}"/>
              </a:ext>
            </a:extLst>
          </p:cNvPr>
          <p:cNvPicPr>
            <a:picLocks noChangeAspect="1"/>
          </p:cNvPicPr>
          <p:nvPr/>
        </p:nvPicPr>
        <p:blipFill>
          <a:blip r:embed="rId3"/>
          <a:stretch>
            <a:fillRect/>
          </a:stretch>
        </p:blipFill>
        <p:spPr>
          <a:xfrm>
            <a:off x="3388135" y="146361"/>
            <a:ext cx="5796808" cy="6155619"/>
          </a:xfrm>
          <a:prstGeom prst="rect">
            <a:avLst/>
          </a:prstGeom>
        </p:spPr>
      </p:pic>
    </p:spTree>
    <p:extLst>
      <p:ext uri="{BB962C8B-B14F-4D97-AF65-F5344CB8AC3E}">
        <p14:creationId xmlns:p14="http://schemas.microsoft.com/office/powerpoint/2010/main" val="27080020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119353D-355D-4AF1-A815-D78241358418}"/>
              </a:ext>
            </a:extLst>
          </p:cNvPr>
          <p:cNvSpPr txBox="1"/>
          <p:nvPr/>
        </p:nvSpPr>
        <p:spPr>
          <a:xfrm>
            <a:off x="206578" y="2644170"/>
            <a:ext cx="11778844" cy="1015663"/>
          </a:xfrm>
          <a:prstGeom prst="rect">
            <a:avLst/>
          </a:prstGeom>
          <a:noFill/>
        </p:spPr>
        <p:txBody>
          <a:bodyPr wrap="square">
            <a:spAutoFit/>
          </a:bodyPr>
          <a:lstStyle/>
          <a:p>
            <a:pPr algn="ctr"/>
            <a:r>
              <a:rPr lang="en-US" sz="6000" b="1" dirty="0">
                <a:latin typeface="Garamond" panose="02020404030301010803" pitchFamily="18" charset="0"/>
              </a:rPr>
              <a:t>Complexity in ecology</a:t>
            </a:r>
            <a:endParaRPr lang="en-CA" sz="6000" b="1" dirty="0">
              <a:latin typeface="Garamond" panose="02020404030301010803" pitchFamily="18" charset="0"/>
            </a:endParaRPr>
          </a:p>
        </p:txBody>
      </p:sp>
    </p:spTree>
    <p:extLst>
      <p:ext uri="{BB962C8B-B14F-4D97-AF65-F5344CB8AC3E}">
        <p14:creationId xmlns:p14="http://schemas.microsoft.com/office/powerpoint/2010/main" val="17508456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4ECF12-A396-4302-A91D-6F367850A6A0}"/>
              </a:ext>
            </a:extLst>
          </p:cNvPr>
          <p:cNvPicPr>
            <a:picLocks noChangeAspect="1"/>
          </p:cNvPicPr>
          <p:nvPr/>
        </p:nvPicPr>
        <p:blipFill>
          <a:blip r:embed="rId2"/>
          <a:stretch>
            <a:fillRect/>
          </a:stretch>
        </p:blipFill>
        <p:spPr>
          <a:xfrm>
            <a:off x="399755" y="1176879"/>
            <a:ext cx="5890210" cy="1600075"/>
          </a:xfrm>
          <a:prstGeom prst="rect">
            <a:avLst/>
          </a:prstGeom>
        </p:spPr>
      </p:pic>
      <p:pic>
        <p:nvPicPr>
          <p:cNvPr id="7" name="Picture 6">
            <a:extLst>
              <a:ext uri="{FF2B5EF4-FFF2-40B4-BE49-F238E27FC236}">
                <a16:creationId xmlns:a16="http://schemas.microsoft.com/office/drawing/2014/main" id="{B95EFE18-B862-42E6-A6FA-FF41A67D2738}"/>
              </a:ext>
            </a:extLst>
          </p:cNvPr>
          <p:cNvPicPr>
            <a:picLocks noChangeAspect="1"/>
          </p:cNvPicPr>
          <p:nvPr/>
        </p:nvPicPr>
        <p:blipFill>
          <a:blip r:embed="rId3"/>
          <a:stretch>
            <a:fillRect/>
          </a:stretch>
        </p:blipFill>
        <p:spPr>
          <a:xfrm>
            <a:off x="561790" y="3988538"/>
            <a:ext cx="5534210" cy="1235870"/>
          </a:xfrm>
          <a:prstGeom prst="rect">
            <a:avLst/>
          </a:prstGeom>
        </p:spPr>
      </p:pic>
      <p:pic>
        <p:nvPicPr>
          <p:cNvPr id="9" name="Picture 8">
            <a:extLst>
              <a:ext uri="{FF2B5EF4-FFF2-40B4-BE49-F238E27FC236}">
                <a16:creationId xmlns:a16="http://schemas.microsoft.com/office/drawing/2014/main" id="{D7DD5BAF-D5C6-490F-BA08-4664DB4A09BC}"/>
              </a:ext>
            </a:extLst>
          </p:cNvPr>
          <p:cNvPicPr>
            <a:picLocks noChangeAspect="1"/>
          </p:cNvPicPr>
          <p:nvPr/>
        </p:nvPicPr>
        <p:blipFill>
          <a:blip r:embed="rId4"/>
          <a:stretch>
            <a:fillRect/>
          </a:stretch>
        </p:blipFill>
        <p:spPr>
          <a:xfrm>
            <a:off x="6806386" y="973354"/>
            <a:ext cx="4896661" cy="1731746"/>
          </a:xfrm>
          <a:prstGeom prst="rect">
            <a:avLst/>
          </a:prstGeom>
        </p:spPr>
      </p:pic>
      <p:pic>
        <p:nvPicPr>
          <p:cNvPr id="11" name="Picture 10">
            <a:extLst>
              <a:ext uri="{FF2B5EF4-FFF2-40B4-BE49-F238E27FC236}">
                <a16:creationId xmlns:a16="http://schemas.microsoft.com/office/drawing/2014/main" id="{AE90EADD-9A27-47A9-8423-C144AA60BD07}"/>
              </a:ext>
            </a:extLst>
          </p:cNvPr>
          <p:cNvPicPr>
            <a:picLocks noChangeAspect="1"/>
          </p:cNvPicPr>
          <p:nvPr/>
        </p:nvPicPr>
        <p:blipFill>
          <a:blip r:embed="rId5"/>
          <a:stretch>
            <a:fillRect/>
          </a:stretch>
        </p:blipFill>
        <p:spPr>
          <a:xfrm>
            <a:off x="6806386" y="3298198"/>
            <a:ext cx="4675227" cy="2097660"/>
          </a:xfrm>
          <a:prstGeom prst="rect">
            <a:avLst/>
          </a:prstGeom>
        </p:spPr>
      </p:pic>
    </p:spTree>
    <p:extLst>
      <p:ext uri="{BB962C8B-B14F-4D97-AF65-F5344CB8AC3E}">
        <p14:creationId xmlns:p14="http://schemas.microsoft.com/office/powerpoint/2010/main" val="40851191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119353D-355D-4AF1-A815-D78241358418}"/>
              </a:ext>
            </a:extLst>
          </p:cNvPr>
          <p:cNvSpPr txBox="1"/>
          <p:nvPr/>
        </p:nvSpPr>
        <p:spPr>
          <a:xfrm>
            <a:off x="287248" y="162460"/>
            <a:ext cx="11778844" cy="646331"/>
          </a:xfrm>
          <a:prstGeom prst="rect">
            <a:avLst/>
          </a:prstGeom>
          <a:noFill/>
        </p:spPr>
        <p:txBody>
          <a:bodyPr wrap="square">
            <a:spAutoFit/>
          </a:bodyPr>
          <a:lstStyle/>
          <a:p>
            <a:pPr algn="ctr"/>
            <a:r>
              <a:rPr lang="en-US" sz="3600" b="1" dirty="0">
                <a:latin typeface="Garamond" panose="02020404030301010803" pitchFamily="18" charset="0"/>
              </a:rPr>
              <a:t>Natural systems </a:t>
            </a:r>
            <a:r>
              <a:rPr lang="en-US" sz="3600" b="1" dirty="0" smtClean="0">
                <a:latin typeface="Garamond" panose="02020404030301010803" pitchFamily="18" charset="0"/>
              </a:rPr>
              <a:t>are </a:t>
            </a:r>
            <a:r>
              <a:rPr lang="en-US" sz="3600" b="1" dirty="0">
                <a:latin typeface="Garamond" panose="02020404030301010803" pitchFamily="18" charset="0"/>
              </a:rPr>
              <a:t>prototypical complex adaptive systems</a:t>
            </a:r>
          </a:p>
        </p:txBody>
      </p:sp>
      <p:pic>
        <p:nvPicPr>
          <p:cNvPr id="1026" name="Picture 2">
            <a:extLst>
              <a:ext uri="{FF2B5EF4-FFF2-40B4-BE49-F238E27FC236}">
                <a16:creationId xmlns:a16="http://schemas.microsoft.com/office/drawing/2014/main" id="{29A72E5C-C8EA-4FF3-83DC-3BE035FFDD2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562"/>
          <a:stretch/>
        </p:blipFill>
        <p:spPr bwMode="auto">
          <a:xfrm>
            <a:off x="1929180" y="1187144"/>
            <a:ext cx="8333639" cy="50245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535CCBD-AFFE-424A-B164-723119D5FDC2}"/>
              </a:ext>
            </a:extLst>
          </p:cNvPr>
          <p:cNvSpPr txBox="1"/>
          <p:nvPr/>
        </p:nvSpPr>
        <p:spPr>
          <a:xfrm>
            <a:off x="5411972" y="6387763"/>
            <a:ext cx="6928884" cy="307777"/>
          </a:xfrm>
          <a:prstGeom prst="rect">
            <a:avLst/>
          </a:prstGeom>
          <a:noFill/>
        </p:spPr>
        <p:txBody>
          <a:bodyPr wrap="square">
            <a:spAutoFit/>
          </a:bodyPr>
          <a:lstStyle/>
          <a:p>
            <a:r>
              <a:rPr lang="en-CA" sz="1400" dirty="0">
                <a:latin typeface="Garamond" panose="02020404030301010803" pitchFamily="18" charset="0"/>
              </a:rPr>
              <a:t>Riva*, Graco-</a:t>
            </a:r>
            <a:r>
              <a:rPr lang="en-CA" sz="1400" dirty="0" err="1">
                <a:latin typeface="Garamond" panose="02020404030301010803" pitchFamily="18" charset="0"/>
              </a:rPr>
              <a:t>Roza</a:t>
            </a:r>
            <a:r>
              <a:rPr lang="en-CA" sz="1400" dirty="0">
                <a:latin typeface="Garamond" panose="02020404030301010803" pitchFamily="18" charset="0"/>
              </a:rPr>
              <a:t>*, </a:t>
            </a:r>
            <a:r>
              <a:rPr lang="en-CA" sz="1400" dirty="0" err="1">
                <a:latin typeface="Garamond" panose="02020404030301010803" pitchFamily="18" charset="0"/>
              </a:rPr>
              <a:t>Daskalova</a:t>
            </a:r>
            <a:r>
              <a:rPr lang="en-CA" sz="1400" dirty="0">
                <a:latin typeface="Garamond" panose="02020404030301010803" pitchFamily="18" charset="0"/>
              </a:rPr>
              <a:t>, Hudgins, Lewthwaite, Newman, Ryo, Mammola (in prep)</a:t>
            </a:r>
          </a:p>
        </p:txBody>
      </p:sp>
    </p:spTree>
    <p:extLst>
      <p:ext uri="{BB962C8B-B14F-4D97-AF65-F5344CB8AC3E}">
        <p14:creationId xmlns:p14="http://schemas.microsoft.com/office/powerpoint/2010/main" val="41848386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119353D-355D-4AF1-A815-D78241358418}"/>
              </a:ext>
            </a:extLst>
          </p:cNvPr>
          <p:cNvSpPr txBox="1"/>
          <p:nvPr/>
        </p:nvSpPr>
        <p:spPr>
          <a:xfrm>
            <a:off x="287248" y="162460"/>
            <a:ext cx="11778844" cy="646331"/>
          </a:xfrm>
          <a:prstGeom prst="rect">
            <a:avLst/>
          </a:prstGeom>
          <a:noFill/>
        </p:spPr>
        <p:txBody>
          <a:bodyPr wrap="square">
            <a:spAutoFit/>
          </a:bodyPr>
          <a:lstStyle/>
          <a:p>
            <a:pPr algn="ctr"/>
            <a:r>
              <a:rPr lang="en-US" sz="3600" b="1" dirty="0">
                <a:latin typeface="Garamond" panose="02020404030301010803" pitchFamily="18" charset="0"/>
              </a:rPr>
              <a:t>Natural systems </a:t>
            </a:r>
            <a:r>
              <a:rPr lang="en-US" sz="3600" b="1" dirty="0" smtClean="0">
                <a:latin typeface="Garamond" panose="02020404030301010803" pitchFamily="18" charset="0"/>
              </a:rPr>
              <a:t>are </a:t>
            </a:r>
            <a:r>
              <a:rPr lang="en-US" sz="3600" b="1" dirty="0">
                <a:latin typeface="Garamond" panose="02020404030301010803" pitchFamily="18" charset="0"/>
              </a:rPr>
              <a:t>prototypical complex adaptive systems</a:t>
            </a:r>
          </a:p>
        </p:txBody>
      </p:sp>
      <p:pic>
        <p:nvPicPr>
          <p:cNvPr id="1026" name="Picture 2">
            <a:extLst>
              <a:ext uri="{FF2B5EF4-FFF2-40B4-BE49-F238E27FC236}">
                <a16:creationId xmlns:a16="http://schemas.microsoft.com/office/drawing/2014/main" id="{29A72E5C-C8EA-4FF3-83DC-3BE035FFDD2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562"/>
          <a:stretch/>
        </p:blipFill>
        <p:spPr bwMode="auto">
          <a:xfrm>
            <a:off x="1929180" y="1187144"/>
            <a:ext cx="8333639" cy="50245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535CCBD-AFFE-424A-B164-723119D5FDC2}"/>
              </a:ext>
            </a:extLst>
          </p:cNvPr>
          <p:cNvSpPr txBox="1"/>
          <p:nvPr/>
        </p:nvSpPr>
        <p:spPr>
          <a:xfrm>
            <a:off x="5411972" y="6387763"/>
            <a:ext cx="6928884" cy="307777"/>
          </a:xfrm>
          <a:prstGeom prst="rect">
            <a:avLst/>
          </a:prstGeom>
          <a:noFill/>
        </p:spPr>
        <p:txBody>
          <a:bodyPr wrap="square">
            <a:spAutoFit/>
          </a:bodyPr>
          <a:lstStyle/>
          <a:p>
            <a:r>
              <a:rPr lang="en-CA" sz="1400" dirty="0">
                <a:latin typeface="Garamond" panose="02020404030301010803" pitchFamily="18" charset="0"/>
              </a:rPr>
              <a:t>Riva*, Graco-</a:t>
            </a:r>
            <a:r>
              <a:rPr lang="en-CA" sz="1400" dirty="0" err="1">
                <a:latin typeface="Garamond" panose="02020404030301010803" pitchFamily="18" charset="0"/>
              </a:rPr>
              <a:t>Roza</a:t>
            </a:r>
            <a:r>
              <a:rPr lang="en-CA" sz="1400" dirty="0">
                <a:latin typeface="Garamond" panose="02020404030301010803" pitchFamily="18" charset="0"/>
              </a:rPr>
              <a:t>*, </a:t>
            </a:r>
            <a:r>
              <a:rPr lang="en-CA" sz="1400" dirty="0" err="1">
                <a:latin typeface="Garamond" panose="02020404030301010803" pitchFamily="18" charset="0"/>
              </a:rPr>
              <a:t>Daskalova</a:t>
            </a:r>
            <a:r>
              <a:rPr lang="en-CA" sz="1400" dirty="0">
                <a:latin typeface="Garamond" panose="02020404030301010803" pitchFamily="18" charset="0"/>
              </a:rPr>
              <a:t>, Hudgins, Lewthwaite, Newman, Ryo, Mammola (in prep)</a:t>
            </a:r>
          </a:p>
        </p:txBody>
      </p:sp>
      <p:sp>
        <p:nvSpPr>
          <p:cNvPr id="2" name="Rectangle 1">
            <a:extLst>
              <a:ext uri="{FF2B5EF4-FFF2-40B4-BE49-F238E27FC236}">
                <a16:creationId xmlns:a16="http://schemas.microsoft.com/office/drawing/2014/main" id="{0B7F68ED-7168-4F9C-A484-AEDE0DF9929E}"/>
              </a:ext>
            </a:extLst>
          </p:cNvPr>
          <p:cNvSpPr/>
          <p:nvPr/>
        </p:nvSpPr>
        <p:spPr>
          <a:xfrm>
            <a:off x="9052560" y="3300984"/>
            <a:ext cx="1335024" cy="7132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870A9B93-D027-4AA6-976E-8D72FA40CBFE}"/>
              </a:ext>
            </a:extLst>
          </p:cNvPr>
          <p:cNvSpPr/>
          <p:nvPr/>
        </p:nvSpPr>
        <p:spPr>
          <a:xfrm>
            <a:off x="6176670" y="3180958"/>
            <a:ext cx="1842618" cy="5132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01851223-3047-4424-BEA8-4FFC9569074E}"/>
              </a:ext>
            </a:extLst>
          </p:cNvPr>
          <p:cNvSpPr/>
          <p:nvPr/>
        </p:nvSpPr>
        <p:spPr>
          <a:xfrm>
            <a:off x="3992880" y="1341655"/>
            <a:ext cx="1335024" cy="7132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6E74DB72-D465-459F-93E7-3764CC1920D4}"/>
              </a:ext>
            </a:extLst>
          </p:cNvPr>
          <p:cNvSpPr/>
          <p:nvPr/>
        </p:nvSpPr>
        <p:spPr>
          <a:xfrm>
            <a:off x="6489192" y="2569464"/>
            <a:ext cx="1335024" cy="435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D9BEB431-A8AE-468B-8EAB-7FBF782399BB}"/>
              </a:ext>
            </a:extLst>
          </p:cNvPr>
          <p:cNvSpPr/>
          <p:nvPr/>
        </p:nvSpPr>
        <p:spPr>
          <a:xfrm>
            <a:off x="7541390" y="3870270"/>
            <a:ext cx="1335024" cy="7132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7883371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E5F3796-F769-4BA9-BCA1-1088E250928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71"/>
          <a:stretch/>
        </p:blipFill>
        <p:spPr bwMode="auto">
          <a:xfrm>
            <a:off x="1286540" y="1031357"/>
            <a:ext cx="10065883" cy="525248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119353D-355D-4AF1-A815-D78241358418}"/>
              </a:ext>
            </a:extLst>
          </p:cNvPr>
          <p:cNvSpPr txBox="1"/>
          <p:nvPr/>
        </p:nvSpPr>
        <p:spPr>
          <a:xfrm>
            <a:off x="287248" y="88490"/>
            <a:ext cx="11778844" cy="646331"/>
          </a:xfrm>
          <a:prstGeom prst="rect">
            <a:avLst/>
          </a:prstGeom>
          <a:noFill/>
        </p:spPr>
        <p:txBody>
          <a:bodyPr wrap="square">
            <a:spAutoFit/>
          </a:bodyPr>
          <a:lstStyle/>
          <a:p>
            <a:pPr algn="ctr"/>
            <a:r>
              <a:rPr lang="en-US" sz="3600" b="1" dirty="0">
                <a:latin typeface="Garamond" panose="02020404030301010803" pitchFamily="18" charset="0"/>
              </a:rPr>
              <a:t>How do we deal with this complexity?</a:t>
            </a:r>
            <a:endParaRPr lang="en-CA" sz="2800" dirty="0">
              <a:latin typeface="Garamond" panose="02020404030301010803" pitchFamily="18" charset="0"/>
            </a:endParaRPr>
          </a:p>
        </p:txBody>
      </p:sp>
      <p:sp>
        <p:nvSpPr>
          <p:cNvPr id="2" name="Arrow: Up 1">
            <a:extLst>
              <a:ext uri="{FF2B5EF4-FFF2-40B4-BE49-F238E27FC236}">
                <a16:creationId xmlns:a16="http://schemas.microsoft.com/office/drawing/2014/main" id="{B76AA68F-A938-4019-B405-EA137CCDDADF}"/>
              </a:ext>
            </a:extLst>
          </p:cNvPr>
          <p:cNvSpPr/>
          <p:nvPr/>
        </p:nvSpPr>
        <p:spPr>
          <a:xfrm rot="3076162">
            <a:off x="5315838" y="4887762"/>
            <a:ext cx="1275442" cy="1305437"/>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DC0ACB8F-4F3E-4023-9443-CCD2BC8E1AAC}"/>
              </a:ext>
            </a:extLst>
          </p:cNvPr>
          <p:cNvSpPr/>
          <p:nvPr/>
        </p:nvSpPr>
        <p:spPr>
          <a:xfrm>
            <a:off x="6528389" y="4575625"/>
            <a:ext cx="1531089" cy="899425"/>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Box 8">
            <a:extLst>
              <a:ext uri="{FF2B5EF4-FFF2-40B4-BE49-F238E27FC236}">
                <a16:creationId xmlns:a16="http://schemas.microsoft.com/office/drawing/2014/main" id="{656181BC-D50B-46E4-9AE2-18DB6311A277}"/>
              </a:ext>
            </a:extLst>
          </p:cNvPr>
          <p:cNvSpPr txBox="1"/>
          <p:nvPr/>
        </p:nvSpPr>
        <p:spPr>
          <a:xfrm>
            <a:off x="5730949" y="6395995"/>
            <a:ext cx="6461051" cy="307777"/>
          </a:xfrm>
          <a:prstGeom prst="rect">
            <a:avLst/>
          </a:prstGeom>
          <a:noFill/>
        </p:spPr>
        <p:txBody>
          <a:bodyPr wrap="square">
            <a:spAutoFit/>
          </a:bodyPr>
          <a:lstStyle/>
          <a:p>
            <a:r>
              <a:rPr lang="en-CA" sz="1400" dirty="0">
                <a:latin typeface="Garamond" panose="02020404030301010803" pitchFamily="18" charset="0"/>
              </a:rPr>
              <a:t>Riva*, Graco-</a:t>
            </a:r>
            <a:r>
              <a:rPr lang="en-CA" sz="1400" dirty="0" err="1">
                <a:latin typeface="Garamond" panose="02020404030301010803" pitchFamily="18" charset="0"/>
              </a:rPr>
              <a:t>Roza</a:t>
            </a:r>
            <a:r>
              <a:rPr lang="en-CA" sz="1400" dirty="0">
                <a:latin typeface="Garamond" panose="02020404030301010803" pitchFamily="18" charset="0"/>
              </a:rPr>
              <a:t>*, </a:t>
            </a:r>
            <a:r>
              <a:rPr lang="en-CA" sz="1400" dirty="0" err="1">
                <a:latin typeface="Garamond" panose="02020404030301010803" pitchFamily="18" charset="0"/>
              </a:rPr>
              <a:t>Daskalova</a:t>
            </a:r>
            <a:r>
              <a:rPr lang="en-CA" sz="1400" dirty="0">
                <a:latin typeface="Garamond" panose="02020404030301010803" pitchFamily="18" charset="0"/>
              </a:rPr>
              <a:t>, Hudgins, Lewthwaite, Newman, Ryo, Mammola (in prep)</a:t>
            </a:r>
          </a:p>
        </p:txBody>
      </p:sp>
    </p:spTree>
    <p:extLst>
      <p:ext uri="{BB962C8B-B14F-4D97-AF65-F5344CB8AC3E}">
        <p14:creationId xmlns:p14="http://schemas.microsoft.com/office/powerpoint/2010/main" val="264254431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972</TotalTime>
  <Words>1055</Words>
  <Application>Microsoft Office PowerPoint</Application>
  <PresentationFormat>Widescreen</PresentationFormat>
  <Paragraphs>122</Paragraphs>
  <Slides>49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Calibri</vt:lpstr>
      <vt:lpstr>Calibri Light</vt:lpstr>
      <vt:lpstr>Garamond</vt:lpstr>
      <vt:lpstr>Wingdings</vt:lpstr>
      <vt:lpstr>Office Theme</vt:lpstr>
      <vt:lpstr>Biodiversity patterns across space and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Biodiversity in space and time</dc:title>
  <dc:creator>Federico Riva</dc:creator>
  <cp:lastModifiedBy>Riva, Federico</cp:lastModifiedBy>
  <cp:revision>43</cp:revision>
  <dcterms:created xsi:type="dcterms:W3CDTF">2022-01-29T10:22:10Z</dcterms:created>
  <dcterms:modified xsi:type="dcterms:W3CDTF">2022-01-31T21:54:08Z</dcterms:modified>
</cp:coreProperties>
</file>